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1" r:id="rId1"/>
  </p:sldMasterIdLst>
  <p:notesMasterIdLst>
    <p:notesMasterId r:id="rId10"/>
  </p:notesMasterIdLst>
  <p:sldIdLst>
    <p:sldId id="350" r:id="rId2"/>
    <p:sldId id="355" r:id="rId3"/>
    <p:sldId id="257" r:id="rId4"/>
    <p:sldId id="258" r:id="rId5"/>
    <p:sldId id="356" r:id="rId6"/>
    <p:sldId id="259" r:id="rId7"/>
    <p:sldId id="352" r:id="rId8"/>
    <p:sldId id="357" r:id="rId9"/>
  </p:sldIdLst>
  <p:sldSz cx="14630400" cy="8229600"/>
  <p:notesSz cx="8229600" cy="146304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DF5"/>
    <a:srgbClr val="DAA1F1"/>
    <a:srgbClr val="841AAE"/>
    <a:srgbClr val="FF99FF"/>
    <a:srgbClr val="C91D87"/>
    <a:srgbClr val="5A3579"/>
    <a:srgbClr val="DD3FB0"/>
    <a:srgbClr val="E444A7"/>
    <a:srgbClr val="E478D2"/>
    <a:srgbClr val="FAF3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71" d="100"/>
          <a:sy n="71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2658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en-US" altLang="zh-CN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1627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en-US" altLang="zh-CN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5743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814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en-US" altLang="zh-CN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72614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en-US" altLang="zh-CN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5710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F63B6D8-50C4-EF8D-AAF6-942356C028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8800" y="1346836"/>
            <a:ext cx="10972800" cy="286512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83B242D-4FBD-09AC-7953-FE041DB2A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4322446"/>
            <a:ext cx="10972800" cy="1986914"/>
          </a:xfrm>
        </p:spPr>
        <p:txBody>
          <a:bodyPr/>
          <a:lstStyle>
            <a:lvl1pPr marL="0" indent="0" algn="ctr">
              <a:buNone/>
              <a:defRPr sz="2880"/>
            </a:lvl1pPr>
            <a:lvl2pPr marL="548640" indent="0" algn="ctr">
              <a:buNone/>
              <a:defRPr sz="2400"/>
            </a:lvl2pPr>
            <a:lvl3pPr marL="1097280" indent="0" algn="ctr">
              <a:buNone/>
              <a:defRPr sz="2160"/>
            </a:lvl3pPr>
            <a:lvl4pPr marL="1645920" indent="0" algn="ctr">
              <a:buNone/>
              <a:defRPr sz="1920"/>
            </a:lvl4pPr>
            <a:lvl5pPr marL="2194560" indent="0" algn="ctr">
              <a:buNone/>
              <a:defRPr sz="1920"/>
            </a:lvl5pPr>
            <a:lvl6pPr marL="2743200" indent="0" algn="ctr">
              <a:buNone/>
              <a:defRPr sz="1920"/>
            </a:lvl6pPr>
            <a:lvl7pPr marL="3291840" indent="0" algn="ctr">
              <a:buNone/>
              <a:defRPr sz="1920"/>
            </a:lvl7pPr>
            <a:lvl8pPr marL="3840480" indent="0" algn="ctr">
              <a:buNone/>
              <a:defRPr sz="1920"/>
            </a:lvl8pPr>
            <a:lvl9pPr marL="4389120" indent="0" algn="ctr">
              <a:buNone/>
              <a:defRPr sz="192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3609701-1CAB-A21D-D84B-204CFD269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4C70AE2-67B5-D67E-9490-60EFB5B80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D4A70F1-B8FF-4030-26CF-715479E46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06842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5ACD2D8-C4BA-BB50-E52B-E972583CE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8B7DFDC-EE4A-01FB-F6D2-ECB0930C5D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D1E9F14-A81D-774E-48A5-8DBA84734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7C2BF34-3836-18CE-27BA-5F4B34A07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FE16B6B-380C-8449-B42E-D2E009BDD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74200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5F07DAE3-A2FC-F40A-D06C-F227AFBC38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0469880" y="438150"/>
            <a:ext cx="3154680" cy="6974206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3636708-706B-FA5D-9BEC-21ABA88F8E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05840" y="438150"/>
            <a:ext cx="9281160" cy="6974206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FAFFD1A-6523-446E-64AE-B11F258B9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F44CD43-AB0E-C0EF-02C6-7C7C7F13D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DE1821E-1C3C-E81C-A82F-B008CFEEF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29401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40466" y="2539419"/>
            <a:ext cx="6589885" cy="1816823"/>
          </a:xfrm>
          <a:prstGeom prst="rect">
            <a:avLst/>
          </a:prstGeom>
        </p:spPr>
        <p:txBody>
          <a:bodyPr lIns="0" tIns="0" rIns="0" bIns="0" rtlCol="0" anchor="b">
            <a:noAutofit/>
          </a:bodyPr>
          <a:lstStyle>
            <a:lvl1pPr algn="l">
              <a:defRPr sz="7200" b="1" i="0" spc="120" baseline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  <a:endParaRPr lang="zh-CN" altLang="en-US" noProof="0" dirty="0"/>
          </a:p>
        </p:txBody>
      </p:sp>
      <p:grpSp>
        <p:nvGrpSpPr>
          <p:cNvPr id="9" name="组 8">
            <a:extLst>
              <a:ext uri="{FF2B5EF4-FFF2-40B4-BE49-F238E27FC236}">
                <a16:creationId xmlns:a16="http://schemas.microsoft.com/office/drawing/2014/main" id="{C26C18C3-ED25-DD4B-BA72-24932D54DE37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910502"/>
            <a:ext cx="7319098" cy="7319098"/>
            <a:chOff x="0" y="12289"/>
            <a:chExt cx="3550" cy="3551"/>
          </a:xfrm>
        </p:grpSpPr>
        <p:sp>
          <p:nvSpPr>
            <p:cNvPr id="10" name="任意多边形(F)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zh-CN" altLang="en-US" sz="2160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1" name="任意多边形(F)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zh-CN" altLang="en-US" sz="2160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2" name="任意多边形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zh-CN" altLang="en-US" sz="2160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sp>
        <p:nvSpPr>
          <p:cNvPr id="18" name="文本占位符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640466" y="5459464"/>
            <a:ext cx="6589884" cy="1144004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sz="2160" b="0" i="0"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pPr lvl="0" rtl="0"/>
            <a:r>
              <a:rPr lang="zh-CN" altLang="en-US" noProof="0"/>
              <a:t>单击此处编辑母版文本样式</a:t>
            </a:r>
          </a:p>
        </p:txBody>
      </p:sp>
      <p:cxnSp>
        <p:nvCxnSpPr>
          <p:cNvPr id="13" name="直接连接符​​(S) 12">
            <a:extLst>
              <a:ext uri="{FF2B5EF4-FFF2-40B4-BE49-F238E27FC236}">
                <a16:creationId xmlns:a16="http://schemas.microsoft.com/office/drawing/2014/main" id="{A69706A2-3726-FE4E-B923-E75D48597816}"/>
              </a:ext>
            </a:extLst>
          </p:cNvPr>
          <p:cNvCxnSpPr>
            <a:cxnSpLocks/>
          </p:cNvCxnSpPr>
          <p:nvPr userDrawn="1"/>
        </p:nvCxnSpPr>
        <p:spPr>
          <a:xfrm>
            <a:off x="7640466" y="5102533"/>
            <a:ext cx="2560320" cy="4790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7479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议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 5">
            <a:extLst>
              <a:ext uri="{FF2B5EF4-FFF2-40B4-BE49-F238E27FC236}">
                <a16:creationId xmlns:a16="http://schemas.microsoft.com/office/drawing/2014/main" id="{806C6F65-35CD-D64B-992A-0C1C1E00384D}"/>
              </a:ext>
            </a:extLst>
          </p:cNvPr>
          <p:cNvGrpSpPr/>
          <p:nvPr userDrawn="1"/>
        </p:nvGrpSpPr>
        <p:grpSpPr>
          <a:xfrm>
            <a:off x="7635240" y="0"/>
            <a:ext cx="6995158" cy="3882722"/>
            <a:chOff x="5612972" y="1"/>
            <a:chExt cx="6615961" cy="3672246"/>
          </a:xfrm>
        </p:grpSpPr>
        <p:sp>
          <p:nvSpPr>
            <p:cNvPr id="7" name="自选图形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zh-CN" altLang="en-US" sz="2160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8" name="任意多边形(F)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zh-CN" altLang="en-US" sz="2160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9" name="任意多边形(F)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zh-CN" altLang="en-US" sz="2160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0" name="任意多边形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zh-CN" altLang="en-US" sz="2160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1" name="任意多边形(F)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zh-CN" altLang="en-US" sz="2160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sp>
        <p:nvSpPr>
          <p:cNvPr id="12" name="标题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28" y="1054876"/>
            <a:ext cx="5929772" cy="733036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5280" b="1" i="0" spc="60" baseline="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  <a:endParaRPr lang="zh-CN" altLang="en-US" noProof="0" dirty="0"/>
          </a:p>
        </p:txBody>
      </p:sp>
      <p:cxnSp>
        <p:nvCxnSpPr>
          <p:cNvPr id="13" name="直接连接符​​(S) 12">
            <a:extLst>
              <a:ext uri="{FF2B5EF4-FFF2-40B4-BE49-F238E27FC236}">
                <a16:creationId xmlns:a16="http://schemas.microsoft.com/office/drawing/2014/main" id="{CF0FD074-81E2-0D4E-8446-C5B415B238A0}"/>
              </a:ext>
            </a:extLst>
          </p:cNvPr>
          <p:cNvCxnSpPr>
            <a:cxnSpLocks/>
          </p:cNvCxnSpPr>
          <p:nvPr userDrawn="1"/>
        </p:nvCxnSpPr>
        <p:spPr>
          <a:xfrm>
            <a:off x="1143000" y="2321586"/>
            <a:ext cx="2560320" cy="4790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文本占位符 29">
            <a:extLst>
              <a:ext uri="{FF2B5EF4-FFF2-40B4-BE49-F238E27FC236}">
                <a16:creationId xmlns:a16="http://schemas.microsoft.com/office/drawing/2014/main" id="{58AAB058-5FFC-9E4E-AD2E-FB1B4EE510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43000" y="3381955"/>
            <a:ext cx="2560320" cy="443198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680" b="0" i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pPr lvl="0" rtl="0"/>
            <a:r>
              <a:rPr lang="zh-CN" altLang="en-US" noProof="0"/>
              <a:t>单击此处编辑母版文本样式</a:t>
            </a:r>
          </a:p>
        </p:txBody>
      </p:sp>
      <p:sp>
        <p:nvSpPr>
          <p:cNvPr id="15" name="文本占位符 29">
            <a:extLst>
              <a:ext uri="{FF2B5EF4-FFF2-40B4-BE49-F238E27FC236}">
                <a16:creationId xmlns:a16="http://schemas.microsoft.com/office/drawing/2014/main" id="{18ABDA74-C3EC-274D-BE87-AC5B825A2A4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43000" y="2651761"/>
            <a:ext cx="2560320" cy="247004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480"/>
              </a:spcBef>
              <a:buNone/>
              <a:defRPr sz="2160" b="1" i="0"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pPr lvl="0" rtl="0"/>
            <a:r>
              <a:rPr lang="zh-CN" altLang="en-US" noProof="0" dirty="0"/>
              <a:t>单击以编辑 </a:t>
            </a:r>
          </a:p>
        </p:txBody>
      </p:sp>
      <p:cxnSp>
        <p:nvCxnSpPr>
          <p:cNvPr id="16" name="直接连接符​​(S) 15">
            <a:extLst>
              <a:ext uri="{FF2B5EF4-FFF2-40B4-BE49-F238E27FC236}">
                <a16:creationId xmlns:a16="http://schemas.microsoft.com/office/drawing/2014/main" id="{A3DDE02E-BC75-2645-8725-CA2CFD327A3C}"/>
              </a:ext>
            </a:extLst>
          </p:cNvPr>
          <p:cNvCxnSpPr>
            <a:cxnSpLocks/>
          </p:cNvCxnSpPr>
          <p:nvPr userDrawn="1"/>
        </p:nvCxnSpPr>
        <p:spPr>
          <a:xfrm>
            <a:off x="4395652" y="2326930"/>
            <a:ext cx="2560320" cy="4790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文本占位符 29">
            <a:extLst>
              <a:ext uri="{FF2B5EF4-FFF2-40B4-BE49-F238E27FC236}">
                <a16:creationId xmlns:a16="http://schemas.microsoft.com/office/drawing/2014/main" id="{3ABA9FD1-9B74-F14F-81EF-7B3407196B0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395651" y="3381955"/>
            <a:ext cx="2553788" cy="443198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680" b="0" i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pPr lvl="0" rtl="0"/>
            <a:r>
              <a:rPr lang="zh-CN" altLang="en-US" noProof="0"/>
              <a:t>单击此处编辑母版文本样式</a:t>
            </a:r>
          </a:p>
        </p:txBody>
      </p:sp>
      <p:sp>
        <p:nvSpPr>
          <p:cNvPr id="18" name="文本占位符 29">
            <a:extLst>
              <a:ext uri="{FF2B5EF4-FFF2-40B4-BE49-F238E27FC236}">
                <a16:creationId xmlns:a16="http://schemas.microsoft.com/office/drawing/2014/main" id="{0E9E9D03-0186-5B4C-A73F-95ADCD08A44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95651" y="2651761"/>
            <a:ext cx="2553788" cy="247004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480"/>
              </a:spcBef>
              <a:buNone/>
              <a:defRPr sz="2160" b="1" i="0"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pPr lvl="0" rtl="0"/>
            <a:r>
              <a:rPr lang="zh-CN" altLang="en-US" noProof="0" dirty="0"/>
              <a:t>单击以编辑</a:t>
            </a:r>
          </a:p>
        </p:txBody>
      </p:sp>
      <p:cxnSp>
        <p:nvCxnSpPr>
          <p:cNvPr id="20" name="直接连接符​​(S) 19">
            <a:extLst>
              <a:ext uri="{FF2B5EF4-FFF2-40B4-BE49-F238E27FC236}">
                <a16:creationId xmlns:a16="http://schemas.microsoft.com/office/drawing/2014/main" id="{E01EE6FD-FABB-AD48-92DA-19805B502918}"/>
              </a:ext>
            </a:extLst>
          </p:cNvPr>
          <p:cNvCxnSpPr>
            <a:cxnSpLocks/>
          </p:cNvCxnSpPr>
          <p:nvPr userDrawn="1"/>
        </p:nvCxnSpPr>
        <p:spPr>
          <a:xfrm>
            <a:off x="1143000" y="5097743"/>
            <a:ext cx="2560320" cy="4790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文本占位符 29">
            <a:extLst>
              <a:ext uri="{FF2B5EF4-FFF2-40B4-BE49-F238E27FC236}">
                <a16:creationId xmlns:a16="http://schemas.microsoft.com/office/drawing/2014/main" id="{F953BCFF-5CB8-784F-ACC1-A14670E6219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143000" y="6157559"/>
            <a:ext cx="2560320" cy="443198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680" b="0" i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pPr lvl="0" rtl="0"/>
            <a:r>
              <a:rPr lang="zh-CN" altLang="en-US" noProof="0"/>
              <a:t>单击此处编辑母版文本样式</a:t>
            </a:r>
          </a:p>
        </p:txBody>
      </p:sp>
      <p:sp>
        <p:nvSpPr>
          <p:cNvPr id="22" name="文本占位符 29">
            <a:extLst>
              <a:ext uri="{FF2B5EF4-FFF2-40B4-BE49-F238E27FC236}">
                <a16:creationId xmlns:a16="http://schemas.microsoft.com/office/drawing/2014/main" id="{97DCC038-CDD3-1D48-B8BA-2617616935C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143000" y="5427364"/>
            <a:ext cx="2560320" cy="247004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480"/>
              </a:spcBef>
              <a:buNone/>
              <a:defRPr sz="2160" b="1" i="0"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pPr lvl="0" rtl="0"/>
            <a:r>
              <a:rPr lang="zh-CN" altLang="en-US" noProof="0" dirty="0"/>
              <a:t>单击以编辑 </a:t>
            </a:r>
          </a:p>
        </p:txBody>
      </p:sp>
      <p:cxnSp>
        <p:nvCxnSpPr>
          <p:cNvPr id="23" name="直接连接符​​(S) 22">
            <a:extLst>
              <a:ext uri="{FF2B5EF4-FFF2-40B4-BE49-F238E27FC236}">
                <a16:creationId xmlns:a16="http://schemas.microsoft.com/office/drawing/2014/main" id="{93BB36CC-7349-334D-A028-58D01025E726}"/>
              </a:ext>
            </a:extLst>
          </p:cNvPr>
          <p:cNvCxnSpPr>
            <a:cxnSpLocks/>
          </p:cNvCxnSpPr>
          <p:nvPr userDrawn="1"/>
        </p:nvCxnSpPr>
        <p:spPr>
          <a:xfrm>
            <a:off x="4395652" y="5102533"/>
            <a:ext cx="2560320" cy="4790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文本占位符 29">
            <a:extLst>
              <a:ext uri="{FF2B5EF4-FFF2-40B4-BE49-F238E27FC236}">
                <a16:creationId xmlns:a16="http://schemas.microsoft.com/office/drawing/2014/main" id="{C20DFC6E-CE65-E94B-921D-38F386E173F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395651" y="6157559"/>
            <a:ext cx="2553788" cy="443198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680" b="0" i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pPr lvl="0" rtl="0"/>
            <a:r>
              <a:rPr lang="zh-CN" altLang="en-US" noProof="0"/>
              <a:t>单击此处编辑母版文本样式</a:t>
            </a:r>
          </a:p>
        </p:txBody>
      </p:sp>
      <p:sp>
        <p:nvSpPr>
          <p:cNvPr id="25" name="文本占位符 29">
            <a:extLst>
              <a:ext uri="{FF2B5EF4-FFF2-40B4-BE49-F238E27FC236}">
                <a16:creationId xmlns:a16="http://schemas.microsoft.com/office/drawing/2014/main" id="{773FBF72-A3D8-2F4E-BAD2-2755F0BE4A4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395651" y="5427364"/>
            <a:ext cx="2553788" cy="247004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480"/>
              </a:spcBef>
              <a:buNone/>
              <a:defRPr sz="2160" b="1" i="0"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pPr lvl="0" rtl="0"/>
            <a:r>
              <a:rPr lang="zh-CN" altLang="en-US" noProof="0" dirty="0"/>
              <a:t>单击以编辑 </a:t>
            </a:r>
          </a:p>
        </p:txBody>
      </p:sp>
      <p:cxnSp>
        <p:nvCxnSpPr>
          <p:cNvPr id="26" name="直接连接符 25">
            <a:extLst>
              <a:ext uri="{FF2B5EF4-FFF2-40B4-BE49-F238E27FC236}">
                <a16:creationId xmlns:a16="http://schemas.microsoft.com/office/drawing/2014/main" id="{C402C0D4-D9C4-F547-B996-38177302A3DC}"/>
              </a:ext>
            </a:extLst>
          </p:cNvPr>
          <p:cNvCxnSpPr>
            <a:cxnSpLocks/>
          </p:cNvCxnSpPr>
          <p:nvPr userDrawn="1"/>
        </p:nvCxnSpPr>
        <p:spPr>
          <a:xfrm>
            <a:off x="7640466" y="5102533"/>
            <a:ext cx="2560320" cy="4790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文本占位符 29">
            <a:extLst>
              <a:ext uri="{FF2B5EF4-FFF2-40B4-BE49-F238E27FC236}">
                <a16:creationId xmlns:a16="http://schemas.microsoft.com/office/drawing/2014/main" id="{9B18A1DC-4A61-514B-9F70-1DCC893EBB1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7640465" y="6157559"/>
            <a:ext cx="2555094" cy="443198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680" b="0" i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pPr lvl="0" rtl="0"/>
            <a:r>
              <a:rPr lang="zh-CN" altLang="en-US" noProof="0"/>
              <a:t>单击此处编辑母版文本样式</a:t>
            </a:r>
          </a:p>
        </p:txBody>
      </p:sp>
      <p:sp>
        <p:nvSpPr>
          <p:cNvPr id="28" name="文本占位符 29">
            <a:extLst>
              <a:ext uri="{FF2B5EF4-FFF2-40B4-BE49-F238E27FC236}">
                <a16:creationId xmlns:a16="http://schemas.microsoft.com/office/drawing/2014/main" id="{DD138509-2AA1-D540-90D6-28847495661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640465" y="5427364"/>
            <a:ext cx="2555094" cy="247004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480"/>
              </a:spcBef>
              <a:buNone/>
              <a:defRPr sz="2160" b="1" i="0"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pPr lvl="0" rtl="0"/>
            <a:r>
              <a:rPr lang="zh-CN" altLang="en-US" noProof="0" dirty="0"/>
              <a:t>单击以编辑 </a:t>
            </a:r>
          </a:p>
        </p:txBody>
      </p:sp>
      <p:sp>
        <p:nvSpPr>
          <p:cNvPr id="2" name="日期占位符 1">
            <a:extLst>
              <a:ext uri="{FF2B5EF4-FFF2-40B4-BE49-F238E27FC236}">
                <a16:creationId xmlns:a16="http://schemas.microsoft.com/office/drawing/2014/main" id="{62655503-4608-4F79-A5D4-B2F67958F263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80B8DED7-50F6-4F4F-9763-42A576EB505B}" type="datetime2">
              <a:rPr lang="zh-CN" altLang="en-US" smtClean="0"/>
              <a:t>2024年3月21日</a:t>
            </a:fld>
            <a:endParaRPr lang="zh-CN" altLang="en-US" dirty="0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9DAFA395-FE4C-4A99-A74E-57757D8473E1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 altLang="en-US"/>
              <a:t>年度审核</a:t>
            </a:r>
            <a:endParaRPr lang="zh-CN" altLang="en-US" b="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0A6A117-A0E8-43E1-9120-CE3B8B97667F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294A09A9-5501-47C1-A89A-A340965A2BE2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302410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引言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1">
            <a:extLst>
              <a:ext uri="{FF2B5EF4-FFF2-40B4-BE49-F238E27FC236}">
                <a16:creationId xmlns:a16="http://schemas.microsoft.com/office/drawing/2014/main" id="{A5C37098-CEB2-1E45-989B-3DD92F3B1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26" y="2971801"/>
            <a:ext cx="8558784" cy="3947965"/>
          </a:xfrm>
          <a:prstGeom prst="rect">
            <a:avLst/>
          </a:prstGeom>
          <a:ln>
            <a:noFill/>
          </a:ln>
        </p:spPr>
        <p:txBody>
          <a:bodyPr lIns="0" tIns="0" rIns="0" bIns="0" rtlCol="0" anchor="t" anchorCtr="0">
            <a:normAutofit/>
          </a:bodyPr>
          <a:lstStyle>
            <a:lvl1pPr>
              <a:lnSpc>
                <a:spcPct val="100000"/>
              </a:lnSpc>
              <a:defRPr sz="3360" b="0" i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  <a:endParaRPr lang="zh-CN" altLang="en-US" noProof="0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E902327D-DBD4-7A4E-ABF2-A946A559A8AD}"/>
              </a:ext>
            </a:extLst>
          </p:cNvPr>
          <p:cNvSpPr txBox="1"/>
          <p:nvPr userDrawn="1"/>
        </p:nvSpPr>
        <p:spPr>
          <a:xfrm>
            <a:off x="839938" y="657949"/>
            <a:ext cx="190724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zh-CN" altLang="en-US" sz="24000" b="1" noProof="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“</a:t>
            </a:r>
          </a:p>
        </p:txBody>
      </p:sp>
      <p:grpSp>
        <p:nvGrpSpPr>
          <p:cNvPr id="18" name="组 17">
            <a:extLst>
              <a:ext uri="{FF2B5EF4-FFF2-40B4-BE49-F238E27FC236}">
                <a16:creationId xmlns:a16="http://schemas.microsoft.com/office/drawing/2014/main" id="{6ACB4ADD-D9F4-984E-B29D-A2CF6D19E810}"/>
              </a:ext>
            </a:extLst>
          </p:cNvPr>
          <p:cNvGrpSpPr/>
          <p:nvPr userDrawn="1"/>
        </p:nvGrpSpPr>
        <p:grpSpPr>
          <a:xfrm>
            <a:off x="7635240" y="0"/>
            <a:ext cx="6995158" cy="3882722"/>
            <a:chOff x="5612972" y="1"/>
            <a:chExt cx="6615961" cy="3672246"/>
          </a:xfrm>
        </p:grpSpPr>
        <p:sp>
          <p:nvSpPr>
            <p:cNvPr id="19" name="自选图形 24">
              <a:extLst>
                <a:ext uri="{FF2B5EF4-FFF2-40B4-BE49-F238E27FC236}">
                  <a16:creationId xmlns:a16="http://schemas.microsoft.com/office/drawing/2014/main" id="{5017C477-A988-7041-8A67-3D8294D6AD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zh-CN" altLang="en-US" sz="2160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0" name="任意多边形(F) 19">
              <a:extLst>
                <a:ext uri="{FF2B5EF4-FFF2-40B4-BE49-F238E27FC236}">
                  <a16:creationId xmlns:a16="http://schemas.microsoft.com/office/drawing/2014/main" id="{206D7F37-5DD1-A24E-9CCA-84B2A168554D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zh-CN" altLang="en-US" sz="2160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1" name="任意多边形(F) 20">
              <a:extLst>
                <a:ext uri="{FF2B5EF4-FFF2-40B4-BE49-F238E27FC236}">
                  <a16:creationId xmlns:a16="http://schemas.microsoft.com/office/drawing/2014/main" id="{A6E321C8-096C-1B41-B14F-4CA7AE04BB1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zh-CN" altLang="en-US" sz="2160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2" name="任意多边形 21">
              <a:extLst>
                <a:ext uri="{FF2B5EF4-FFF2-40B4-BE49-F238E27FC236}">
                  <a16:creationId xmlns:a16="http://schemas.microsoft.com/office/drawing/2014/main" id="{32B3FDD4-EB13-F44F-99D0-BFAB06F00B3A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zh-CN" altLang="en-US" sz="2160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3" name="任意多边形 22">
              <a:extLst>
                <a:ext uri="{FF2B5EF4-FFF2-40B4-BE49-F238E27FC236}">
                  <a16:creationId xmlns:a16="http://schemas.microsoft.com/office/drawing/2014/main" id="{A20BCBD2-A735-0C43-8C55-B384372AC62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zh-CN" altLang="en-US" sz="2160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24" name="组 23">
            <a:extLst>
              <a:ext uri="{FF2B5EF4-FFF2-40B4-BE49-F238E27FC236}">
                <a16:creationId xmlns:a16="http://schemas.microsoft.com/office/drawing/2014/main" id="{669A90A7-BF26-684E-8C8B-638053DA1234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4680159"/>
            <a:ext cx="3551071" cy="3551071"/>
            <a:chOff x="0" y="12289"/>
            <a:chExt cx="3550" cy="3551"/>
          </a:xfrm>
        </p:grpSpPr>
        <p:sp>
          <p:nvSpPr>
            <p:cNvPr id="25" name="任意多边形(F) 24">
              <a:extLst>
                <a:ext uri="{FF2B5EF4-FFF2-40B4-BE49-F238E27FC236}">
                  <a16:creationId xmlns:a16="http://schemas.microsoft.com/office/drawing/2014/main" id="{861D8E86-886A-8744-BC4C-FE82B02438F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zh-CN" altLang="en-US" sz="2160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6" name="任意多边形(F) 25">
              <a:extLst>
                <a:ext uri="{FF2B5EF4-FFF2-40B4-BE49-F238E27FC236}">
                  <a16:creationId xmlns:a16="http://schemas.microsoft.com/office/drawing/2014/main" id="{2D967470-E96E-8843-AAD2-E0C8B807793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zh-CN" altLang="en-US" sz="2160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7" name="任意多边形(F) 26">
              <a:extLst>
                <a:ext uri="{FF2B5EF4-FFF2-40B4-BE49-F238E27FC236}">
                  <a16:creationId xmlns:a16="http://schemas.microsoft.com/office/drawing/2014/main" id="{C8A27D09-765D-3949-BCCA-238C3514D4CF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zh-CN" altLang="en-US" sz="2160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03911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560">
          <p15:clr>
            <a:srgbClr val="FBAE40"/>
          </p15:clr>
        </p15:guide>
        <p15:guide id="8" orient="horz" pos="1752">
          <p15:clr>
            <a:srgbClr val="FBAE40"/>
          </p15:clr>
        </p15:guide>
        <p15:guide id="9" orient="horz" pos="1248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364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C10EFEF-8BFD-1E8A-3183-3E6308965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FD3132E-FBC0-352E-042D-C4E0FC30C7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C1E7DF5-8EBB-E6CB-5C19-054F70061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6D9AA7B-9281-337C-5635-FE6A1A747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72D780F-F6D7-7EC7-CA4B-3E5011058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15207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6CB181-4676-BB43-C34C-6E5605BC3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8220" y="2051686"/>
            <a:ext cx="12618720" cy="3423284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E742CFF-9EBA-C762-FDA3-2912DC371E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98220" y="5507356"/>
            <a:ext cx="12618720" cy="1800224"/>
          </a:xfrm>
        </p:spPr>
        <p:txBody>
          <a:bodyPr/>
          <a:lstStyle>
            <a:lvl1pPr marL="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B956D80-6C48-678D-BF48-105240E87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A20AFAC-2A7F-B7F7-5CD2-EA9C53E68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376C7E9-A9B4-8247-0BD5-B1F4E0AE8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32948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73B9246-C42F-3D23-9D74-D64309107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7599173-D56C-32F0-33CD-0824A1BDF1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05840" y="2190750"/>
            <a:ext cx="6217920" cy="522160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BB4B015-889E-C163-2E9E-54AD3B9AE1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06640" y="2190750"/>
            <a:ext cx="6217920" cy="522160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708FB1E-94E3-A093-2ADE-4FF2D30DB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F08C2A3-1C19-BC0B-8C80-15FC35A94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9D67E86-F299-993A-312D-5C9D2B804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18093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3C8E1B5-E055-37C5-8183-3CDC8F58A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746" y="438150"/>
            <a:ext cx="12618720" cy="159067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E88B632-765D-BDFB-0358-ED2E315B9C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07746" y="2017396"/>
            <a:ext cx="6189344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12F1C3D-65B3-6406-C95F-576FD142F1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07746" y="3006090"/>
            <a:ext cx="6189344" cy="442150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AC2546AC-69D3-9127-AA19-03E5354BEE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406640" y="2017396"/>
            <a:ext cx="6219826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62D0C58F-8734-2EF2-12B1-863C324E85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406640" y="3006090"/>
            <a:ext cx="6219826" cy="442150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ED9A410-E645-3F58-0106-CC4393399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16CF9ADE-EB8B-1849-BBC7-257577F63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E1C02260-EDAD-32E4-959B-4231698F6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93971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4BB320F-BA83-4D12-59EB-7EA890EA3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ABB5BF4-BDE4-7C45-37BD-B7AFE5991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E14ADBEA-B701-280B-B315-77F0C5BE7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78AA9BF-4BF6-6AE1-9943-4137286AB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87921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811E79FA-3903-6204-EB8E-3BB2D52B5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BA7438A5-9156-4AA6-8BF2-00D5B9C59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66F34EE-9DA5-7F8F-FA15-1A954D69A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687171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BE1FEA1-080F-EA01-43D8-0F69D95E8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5703042-D1E9-1CB4-C055-3134FB4171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9826" y="1184911"/>
            <a:ext cx="7406640" cy="5848350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19AB25B-A4BC-DA1A-003E-3076CB2E04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9EC3A67-A39A-A8CE-35B4-BF2822D35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B05FEA3-863C-9C7C-1D56-0DC253B4D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E852331-0249-F132-085C-40C3DDC72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7865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B9E4219-F0F5-AF6A-849F-95DFD01EA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B2E1976D-516C-CBC1-BF08-A7165A8F65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19826" y="1184911"/>
            <a:ext cx="7406640" cy="5848350"/>
          </a:xfrm>
        </p:spPr>
        <p:txBody>
          <a:bodyPr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52DBC9A-D5D6-8FB0-F215-5EB3845228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D589A44-D25B-C543-9054-BDF1DC8B5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6AF3529-88C0-20CC-663D-9A7CC6926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116195D-6265-E84A-61A3-CD76A9CD6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46093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C0DA8913-FCF3-F5B1-60EB-B104A9975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5840" y="438150"/>
            <a:ext cx="12618720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606E808-CAB2-35F2-4BDF-28DB295304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05840" y="2190750"/>
            <a:ext cx="12618720" cy="5221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5D6A475-3DCD-3ECC-C4E4-3A268462D7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05840" y="7627621"/>
            <a:ext cx="32918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405A325-E51E-5FAA-7105-73C3E85C05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846320" y="7627621"/>
            <a:ext cx="49377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F6FE158-4ED3-6655-1891-8E8608994E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32720" y="7627621"/>
            <a:ext cx="32918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519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</p:sldLayoutIdLst>
  <p:hf sldNum="0" hdr="0" ftr="0" dt="0"/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109728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0" descr="preencoded.png">
            <a:extLst>
              <a:ext uri="{FF2B5EF4-FFF2-40B4-BE49-F238E27FC236}">
                <a16:creationId xmlns:a16="http://schemas.microsoft.com/office/drawing/2014/main" id="{110DF211-C119-53B4-5E7A-AA00E4C17B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184"/>
            <a:ext cx="14630400" cy="8229600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293E168C-8042-5B4E-A5A4-A5BF693AE2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23176" y="2618325"/>
            <a:ext cx="6589885" cy="1816823"/>
          </a:xfrm>
        </p:spPr>
        <p:txBody>
          <a:bodyPr rtlCol="0"/>
          <a:lstStyle/>
          <a:p>
            <a:pPr rtl="0"/>
            <a:r>
              <a:rPr lang="zh-CN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主谓一致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18E61D8-31A3-2D45-8E25-CBE846E26E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23176" y="2268661"/>
            <a:ext cx="6589884" cy="1002952"/>
          </a:xfrm>
        </p:spPr>
        <p:txBody>
          <a:bodyPr rtlCol="0"/>
          <a:lstStyle/>
          <a:p>
            <a:pPr rtl="0"/>
            <a:r>
              <a:rPr lang="en-US" altLang="zh-CN" sz="5760" b="1" dirty="0">
                <a:solidFill>
                  <a:srgbClr val="5A3579"/>
                </a:solidFill>
              </a:rPr>
              <a:t>Grammar</a:t>
            </a:r>
            <a:endParaRPr lang="zh-CN" altLang="en-US" sz="5760" dirty="0">
              <a:solidFill>
                <a:srgbClr val="5A3579"/>
              </a:solidFill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F51CA00D-226D-4275-0129-15E92EA4CE8D}"/>
              </a:ext>
            </a:extLst>
          </p:cNvPr>
          <p:cNvSpPr txBox="1"/>
          <p:nvPr/>
        </p:nvSpPr>
        <p:spPr>
          <a:xfrm>
            <a:off x="5123176" y="4794365"/>
            <a:ext cx="1793992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80" dirty="0">
                <a:solidFill>
                  <a:srgbClr val="841AAE"/>
                </a:solidFill>
              </a:rPr>
              <a:t>24.03.21</a:t>
            </a:r>
            <a:endParaRPr lang="zh-CN" altLang="en-US" sz="2880" dirty="0">
              <a:solidFill>
                <a:srgbClr val="841A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950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0" descr="preencoded.png">
            <a:extLst>
              <a:ext uri="{FF2B5EF4-FFF2-40B4-BE49-F238E27FC236}">
                <a16:creationId xmlns:a16="http://schemas.microsoft.com/office/drawing/2014/main" id="{26B13213-956A-90F1-B71D-9AC3E9680C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5184"/>
            <a:ext cx="14630400" cy="8229600"/>
          </a:xfrm>
          <a:prstGeom prst="rect">
            <a:avLst/>
          </a:prstGeom>
        </p:spPr>
      </p:pic>
      <p:sp>
        <p:nvSpPr>
          <p:cNvPr id="6" name="Shape 0">
            <a:extLst>
              <a:ext uri="{FF2B5EF4-FFF2-40B4-BE49-F238E27FC236}">
                <a16:creationId xmlns:a16="http://schemas.microsoft.com/office/drawing/2014/main" id="{E09D324A-64C6-E7D8-0CE6-E8FC88A8FCDD}"/>
              </a:ext>
            </a:extLst>
          </p:cNvPr>
          <p:cNvSpPr/>
          <p:nvPr/>
        </p:nvSpPr>
        <p:spPr>
          <a:xfrm>
            <a:off x="0" y="-5184"/>
            <a:ext cx="14630400" cy="8229600"/>
          </a:xfrm>
          <a:prstGeom prst="rect">
            <a:avLst/>
          </a:prstGeom>
          <a:solidFill>
            <a:srgbClr val="FFFFFF">
              <a:alpha val="75000"/>
            </a:srgbClr>
          </a:solidFill>
          <a:ln/>
        </p:spPr>
        <p:txBody>
          <a:bodyPr/>
          <a:lstStyle/>
          <a:p>
            <a:endParaRPr lang="zh-CN" altLang="en-US" dirty="0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737728DC-195E-4A4E-AEBA-5E0D1DB03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3950" y="1857953"/>
            <a:ext cx="7535353" cy="1191410"/>
          </a:xfrm>
        </p:spPr>
        <p:txBody>
          <a:bodyPr rtlCol="0">
            <a:normAutofit fontScale="90000"/>
          </a:bodyPr>
          <a:lstStyle/>
          <a:p>
            <a:pPr rtl="0"/>
            <a:r>
              <a:rPr lang="zh-CN" altLang="en-US" sz="1920" b="1" dirty="0"/>
              <a:t>汉语 ：词形几乎无变化 </a:t>
            </a:r>
            <a:r>
              <a:rPr lang="en-US" altLang="zh-CN" sz="1920" b="1" dirty="0"/>
              <a:t>,</a:t>
            </a:r>
            <a:r>
              <a:rPr lang="zh-CN" altLang="en-US" sz="1920" b="1" dirty="0"/>
              <a:t>动词不存在语法意义上的变位</a:t>
            </a:r>
            <a:br>
              <a:rPr lang="zh-CN" altLang="en-US" sz="1920" b="1" dirty="0"/>
            </a:br>
            <a:br>
              <a:rPr lang="zh-CN" altLang="en-US" sz="1920" b="1" dirty="0"/>
            </a:br>
            <a:r>
              <a:rPr lang="zh-CN" altLang="en-US" sz="1920" b="1" dirty="0"/>
              <a:t>英语：以词形变化表达语法意义 </a:t>
            </a:r>
            <a:r>
              <a:rPr lang="en-US" altLang="zh-CN" sz="1920" b="1" dirty="0"/>
              <a:t>, </a:t>
            </a:r>
            <a:r>
              <a:rPr lang="zh-CN" altLang="en-US" sz="1920" b="1" dirty="0"/>
              <a:t>谓语动词的变位</a:t>
            </a:r>
            <a:br>
              <a:rPr lang="en-US" altLang="zh-CN" sz="1920" dirty="0"/>
            </a:br>
            <a:br>
              <a:rPr lang="zh-CN" altLang="en-US" dirty="0"/>
            </a:br>
            <a:endParaRPr lang="zh-CN" altLang="en-US" dirty="0">
              <a:latin typeface="Georgia" panose="02040502050405020303" pitchFamily="18" charset="0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67C2D718-AB5C-5BC2-49F2-FA146E660259}"/>
              </a:ext>
            </a:extLst>
          </p:cNvPr>
          <p:cNvSpPr txBox="1"/>
          <p:nvPr/>
        </p:nvSpPr>
        <p:spPr>
          <a:xfrm>
            <a:off x="4313817" y="3539266"/>
            <a:ext cx="593822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spc="12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  <a:cs typeface="+mj-cs"/>
              </a:rPr>
              <a:t>我</a:t>
            </a:r>
            <a:r>
              <a:rPr lang="zh-CN" altLang="en-US" sz="2800" spc="120" dirty="0">
                <a:solidFill>
                  <a:schemeClr val="bg1"/>
                </a:solidFill>
                <a:highlight>
                  <a:srgbClr val="841AAE"/>
                </a:highlight>
                <a:latin typeface="幼圆" panose="02010509060101010101" pitchFamily="49" charset="-122"/>
                <a:ea typeface="幼圆" panose="02010509060101010101" pitchFamily="49" charset="-122"/>
                <a:cs typeface="+mj-cs"/>
              </a:rPr>
              <a:t>是</a:t>
            </a:r>
            <a:r>
              <a:rPr lang="zh-CN" altLang="en-US" sz="2800" spc="12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  <a:cs typeface="+mj-cs"/>
              </a:rPr>
              <a:t>兔子</a:t>
            </a:r>
            <a:r>
              <a:rPr lang="en-US" altLang="zh-CN" sz="2800" spc="12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  <a:cs typeface="+mj-cs"/>
              </a:rPr>
              <a:t>.</a:t>
            </a:r>
            <a:r>
              <a:rPr lang="en-US" altLang="zh-CN" sz="2800" spc="120" dirty="0">
                <a:solidFill>
                  <a:schemeClr val="bg1"/>
                </a:solidFill>
                <a:latin typeface="Georgia" panose="02040502050405020303" pitchFamily="18" charset="0"/>
                <a:ea typeface="Microsoft YaHei UI" panose="020B0503020204020204" pitchFamily="34" charset="-122"/>
                <a:cs typeface="+mj-cs"/>
              </a:rPr>
              <a:t> 		I am a rabbit.</a:t>
            </a:r>
            <a:br>
              <a:rPr lang="en-US" altLang="zh-CN" sz="2800" spc="120" dirty="0">
                <a:solidFill>
                  <a:schemeClr val="bg1"/>
                </a:solidFill>
                <a:latin typeface="Georgia" panose="02040502050405020303" pitchFamily="18" charset="0"/>
                <a:ea typeface="Microsoft YaHei UI" panose="020B0503020204020204" pitchFamily="34" charset="-122"/>
                <a:cs typeface="+mj-cs"/>
              </a:rPr>
            </a:br>
            <a:r>
              <a:rPr lang="zh-CN" altLang="en-US" sz="2800" spc="12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  <a:cs typeface="+mj-cs"/>
              </a:rPr>
              <a:t>你</a:t>
            </a:r>
            <a:r>
              <a:rPr lang="zh-CN" altLang="en-US" sz="2800" spc="120" dirty="0">
                <a:solidFill>
                  <a:schemeClr val="bg1"/>
                </a:solidFill>
                <a:highlight>
                  <a:srgbClr val="841AAE"/>
                </a:highlight>
                <a:latin typeface="幼圆" panose="02010509060101010101" pitchFamily="49" charset="-122"/>
                <a:ea typeface="幼圆" panose="02010509060101010101" pitchFamily="49" charset="-122"/>
                <a:cs typeface="+mj-cs"/>
              </a:rPr>
              <a:t>是</a:t>
            </a:r>
            <a:r>
              <a:rPr lang="zh-CN" altLang="en-US" sz="2800" spc="12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  <a:cs typeface="+mj-cs"/>
              </a:rPr>
              <a:t>兔子</a:t>
            </a:r>
            <a:r>
              <a:rPr lang="en-US" altLang="zh-CN" sz="2800" spc="12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  <a:cs typeface="+mj-cs"/>
              </a:rPr>
              <a:t>.		</a:t>
            </a:r>
            <a:r>
              <a:rPr lang="en-US" altLang="zh-CN" sz="2800" spc="120" dirty="0">
                <a:solidFill>
                  <a:schemeClr val="bg1"/>
                </a:solidFill>
                <a:latin typeface="Georgia" panose="02040502050405020303" pitchFamily="18" charset="0"/>
                <a:ea typeface="Microsoft YaHei UI" panose="020B0503020204020204" pitchFamily="34" charset="-122"/>
                <a:cs typeface="+mj-cs"/>
              </a:rPr>
              <a:t>You are a rabbit.</a:t>
            </a:r>
            <a:br>
              <a:rPr lang="en-US" altLang="zh-CN" sz="2800" spc="120" dirty="0">
                <a:solidFill>
                  <a:schemeClr val="bg1"/>
                </a:solidFill>
                <a:latin typeface="Georgia" panose="02040502050405020303" pitchFamily="18" charset="0"/>
                <a:ea typeface="Microsoft YaHei UI" panose="020B0503020204020204" pitchFamily="34" charset="-122"/>
                <a:cs typeface="+mj-cs"/>
              </a:rPr>
            </a:br>
            <a:r>
              <a:rPr lang="zh-CN" altLang="en-US" sz="2800" spc="12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  <a:cs typeface="+mj-cs"/>
              </a:rPr>
              <a:t>他</a:t>
            </a:r>
            <a:r>
              <a:rPr lang="zh-CN" altLang="en-US" sz="2800" spc="120" dirty="0">
                <a:solidFill>
                  <a:schemeClr val="bg1"/>
                </a:solidFill>
                <a:highlight>
                  <a:srgbClr val="841AAE"/>
                </a:highlight>
                <a:latin typeface="幼圆" panose="02010509060101010101" pitchFamily="49" charset="-122"/>
                <a:ea typeface="幼圆" panose="02010509060101010101" pitchFamily="49" charset="-122"/>
                <a:cs typeface="+mj-cs"/>
              </a:rPr>
              <a:t>是</a:t>
            </a:r>
            <a:r>
              <a:rPr lang="zh-CN" altLang="en-US" sz="2800" spc="12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  <a:cs typeface="+mj-cs"/>
              </a:rPr>
              <a:t>兔子</a:t>
            </a:r>
            <a:r>
              <a:rPr lang="en-US" altLang="zh-CN" sz="2800" spc="12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  <a:cs typeface="+mj-cs"/>
              </a:rPr>
              <a:t>. 	</a:t>
            </a:r>
            <a:r>
              <a:rPr lang="en-US" altLang="zh-CN" sz="2800" spc="120" dirty="0">
                <a:solidFill>
                  <a:schemeClr val="bg1"/>
                </a:solidFill>
                <a:latin typeface="Georgia" panose="02040502050405020303" pitchFamily="18" charset="0"/>
                <a:ea typeface="Microsoft YaHei UI" panose="020B0503020204020204" pitchFamily="34" charset="-122"/>
                <a:cs typeface="+mj-cs"/>
              </a:rPr>
              <a:t>He is a rabbit.</a:t>
            </a:r>
            <a:br>
              <a:rPr lang="en-US" altLang="zh-CN" sz="2800" spc="120" dirty="0">
                <a:solidFill>
                  <a:schemeClr val="bg1"/>
                </a:solidFill>
                <a:latin typeface="Georgia" panose="02040502050405020303" pitchFamily="18" charset="0"/>
                <a:ea typeface="Microsoft YaHei UI" panose="020B0503020204020204" pitchFamily="34" charset="-122"/>
                <a:cs typeface="+mj-cs"/>
              </a:rPr>
            </a:br>
            <a:r>
              <a:rPr lang="zh-CN" altLang="en-US" sz="2800" spc="12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  <a:cs typeface="+mj-cs"/>
              </a:rPr>
              <a:t>我们</a:t>
            </a:r>
            <a:r>
              <a:rPr lang="zh-CN" altLang="en-US" sz="2800" spc="120" dirty="0">
                <a:solidFill>
                  <a:schemeClr val="bg1"/>
                </a:solidFill>
                <a:highlight>
                  <a:srgbClr val="841AAE"/>
                </a:highlight>
                <a:latin typeface="幼圆" panose="02010509060101010101" pitchFamily="49" charset="-122"/>
                <a:ea typeface="幼圆" panose="02010509060101010101" pitchFamily="49" charset="-122"/>
                <a:cs typeface="+mj-cs"/>
              </a:rPr>
              <a:t>是</a:t>
            </a:r>
            <a:r>
              <a:rPr lang="zh-CN" altLang="en-US" sz="2800" spc="12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  <a:cs typeface="+mj-cs"/>
              </a:rPr>
              <a:t>兔子</a:t>
            </a:r>
            <a:r>
              <a:rPr lang="en-US" altLang="zh-CN" sz="2800" spc="12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  <a:cs typeface="+mj-cs"/>
              </a:rPr>
              <a:t>.</a:t>
            </a:r>
            <a:r>
              <a:rPr lang="en-US" altLang="zh-CN" sz="2800" spc="120" dirty="0">
                <a:solidFill>
                  <a:srgbClr val="000000"/>
                </a:solidFill>
                <a:latin typeface="幼圆" panose="02010509060101010101" pitchFamily="49" charset="-122"/>
                <a:ea typeface="幼圆" panose="02010509060101010101" pitchFamily="49" charset="-122"/>
                <a:cs typeface="+mj-cs"/>
              </a:rPr>
              <a:t>	</a:t>
            </a:r>
            <a:r>
              <a:rPr lang="en-US" altLang="zh-CN" sz="2800" spc="120" dirty="0">
                <a:solidFill>
                  <a:srgbClr val="000000"/>
                </a:solidFill>
                <a:latin typeface="Georgia" panose="02040502050405020303" pitchFamily="18" charset="0"/>
                <a:ea typeface="Microsoft YaHei UI" panose="020B0503020204020204" pitchFamily="34" charset="-122"/>
                <a:cs typeface="+mj-cs"/>
              </a:rPr>
              <a:t>We are rabbits.</a:t>
            </a:r>
            <a:endParaRPr lang="zh-CN" altLang="en-US" sz="2800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1D531D6A-9C90-008D-DBFD-288F732A1C0E}"/>
              </a:ext>
            </a:extLst>
          </p:cNvPr>
          <p:cNvSpPr txBox="1"/>
          <p:nvPr/>
        </p:nvSpPr>
        <p:spPr>
          <a:xfrm>
            <a:off x="7315200" y="6152684"/>
            <a:ext cx="4067139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160" dirty="0">
                <a:solidFill>
                  <a:srgbClr val="5A3579"/>
                </a:solidFill>
              </a:rPr>
              <a:t>主语和谓语传递的信息是⼀致的</a:t>
            </a:r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76BBE373-1391-1F37-56B9-59592AC19BFC}"/>
              </a:ext>
            </a:extLst>
          </p:cNvPr>
          <p:cNvCxnSpPr/>
          <p:nvPr/>
        </p:nvCxnSpPr>
        <p:spPr>
          <a:xfrm>
            <a:off x="-881749" y="3199818"/>
            <a:ext cx="5131398" cy="5626249"/>
          </a:xfrm>
          <a:prstGeom prst="line">
            <a:avLst/>
          </a:prstGeom>
          <a:ln w="1022350">
            <a:solidFill>
              <a:srgbClr val="E5BDF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6035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sp>
        <p:nvSpPr>
          <p:cNvPr id="3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FFF">
              <a:alpha val="75000"/>
            </a:srgbClr>
          </a:solidFill>
          <a:ln/>
        </p:spPr>
        <p:txBody>
          <a:bodyPr/>
          <a:lstStyle/>
          <a:p>
            <a:endParaRPr lang="zh-CN" altLang="en-US" dirty="0"/>
          </a:p>
        </p:txBody>
      </p:sp>
      <p:sp>
        <p:nvSpPr>
          <p:cNvPr id="4" name="Text 1"/>
          <p:cNvSpPr/>
          <p:nvPr/>
        </p:nvSpPr>
        <p:spPr>
          <a:xfrm>
            <a:off x="802813" y="596514"/>
            <a:ext cx="6951345" cy="868799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>
              <a:lnSpc>
                <a:spcPts val="6842"/>
              </a:lnSpc>
              <a:buNone/>
            </a:pPr>
            <a:r>
              <a:rPr lang="en-US" sz="5474" b="1" kern="0" spc="-109" dirty="0">
                <a:solidFill>
                  <a:srgbClr val="000000"/>
                </a:solidFill>
                <a:latin typeface="adonis-web" pitchFamily="34" charset="0"/>
                <a:ea typeface="adonis-web" pitchFamily="34" charset="-122"/>
                <a:cs typeface="adonis-web" pitchFamily="34" charset="-120"/>
              </a:rPr>
              <a:t>语法一致</a:t>
            </a:r>
            <a:endParaRPr lang="en-US" sz="5474" dirty="0"/>
          </a:p>
        </p:txBody>
      </p:sp>
      <p:sp>
        <p:nvSpPr>
          <p:cNvPr id="5" name="Shape 2"/>
          <p:cNvSpPr/>
          <p:nvPr/>
        </p:nvSpPr>
        <p:spPr>
          <a:xfrm>
            <a:off x="892023" y="1665279"/>
            <a:ext cx="625554" cy="625554"/>
          </a:xfrm>
          <a:prstGeom prst="roundRect">
            <a:avLst>
              <a:gd name="adj" fmla="val 20002"/>
            </a:avLst>
          </a:prstGeom>
          <a:solidFill>
            <a:srgbClr val="F0D4F7"/>
          </a:solidFill>
          <a:ln w="15240">
            <a:solidFill>
              <a:srgbClr val="D6BADD"/>
            </a:solidFill>
            <a:prstDash val="solid"/>
          </a:ln>
        </p:spPr>
      </p:sp>
      <p:sp>
        <p:nvSpPr>
          <p:cNvPr id="6" name="Text 3"/>
          <p:cNvSpPr/>
          <p:nvPr/>
        </p:nvSpPr>
        <p:spPr>
          <a:xfrm>
            <a:off x="1090262" y="1717428"/>
            <a:ext cx="228957" cy="52125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ctr">
              <a:lnSpc>
                <a:spcPts val="4105"/>
              </a:lnSpc>
              <a:buNone/>
            </a:pPr>
            <a:r>
              <a:rPr lang="en-US" sz="3284" b="1" kern="0" spc="-66" dirty="0">
                <a:solidFill>
                  <a:srgbClr val="272525"/>
                </a:solidFill>
                <a:latin typeface="adonis-web" pitchFamily="34" charset="0"/>
                <a:ea typeface="adonis-web" pitchFamily="34" charset="-122"/>
                <a:cs typeface="adonis-web" pitchFamily="34" charset="-120"/>
              </a:rPr>
              <a:t>1</a:t>
            </a:r>
            <a:endParaRPr lang="en-US" sz="3284" dirty="0"/>
          </a:p>
        </p:txBody>
      </p:sp>
      <p:sp>
        <p:nvSpPr>
          <p:cNvPr id="7" name="Text 4"/>
          <p:cNvSpPr/>
          <p:nvPr/>
        </p:nvSpPr>
        <p:spPr>
          <a:xfrm>
            <a:off x="1795589" y="1760767"/>
            <a:ext cx="3092768" cy="434340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>
              <a:lnSpc>
                <a:spcPts val="3421"/>
              </a:lnSpc>
              <a:buNone/>
            </a:pPr>
            <a:r>
              <a:rPr lang="en-US" sz="2737" b="1" kern="0" spc="-55" dirty="0">
                <a:solidFill>
                  <a:srgbClr val="272525"/>
                </a:solidFill>
                <a:latin typeface="adonis-web" pitchFamily="34" charset="0"/>
                <a:ea typeface="adonis-web" pitchFamily="34" charset="-122"/>
                <a:cs typeface="adonis-web" pitchFamily="34" charset="-120"/>
              </a:rPr>
              <a:t>单数主语 /复数主语</a:t>
            </a:r>
            <a:endParaRPr lang="en-US" sz="2737" dirty="0"/>
          </a:p>
        </p:txBody>
      </p:sp>
      <p:sp>
        <p:nvSpPr>
          <p:cNvPr id="8" name="Text 5"/>
          <p:cNvSpPr/>
          <p:nvPr/>
        </p:nvSpPr>
        <p:spPr>
          <a:xfrm>
            <a:off x="892023" y="2361913"/>
            <a:ext cx="4783947" cy="5878773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>
              <a:lnSpc>
                <a:spcPts val="3503"/>
              </a:lnSpc>
            </a:pPr>
            <a:r>
              <a:rPr lang="en-US" sz="1400" i="1" kern="0" spc="-44" dirty="0" err="1">
                <a:solidFill>
                  <a:srgbClr val="7030A0"/>
                </a:solidFill>
                <a:latin typeface="Source Sans Pro" pitchFamily="34" charset="0"/>
                <a:ea typeface="Source Sans Pro" pitchFamily="34" charset="-122"/>
              </a:rPr>
              <a:t>谓语动词在形式上和主语单复数一致</a:t>
            </a:r>
            <a:endParaRPr lang="en-US" sz="1400" i="1" kern="0" spc="-44" dirty="0">
              <a:solidFill>
                <a:srgbClr val="7030A0"/>
              </a:solidFill>
              <a:latin typeface="Source Sans Pro" pitchFamily="34" charset="0"/>
              <a:ea typeface="Source Sans Pro" pitchFamily="34" charset="-122"/>
            </a:endParaRPr>
          </a:p>
          <a:p>
            <a:pPr>
              <a:lnSpc>
                <a:spcPts val="3503"/>
              </a:lnSpc>
            </a:pPr>
            <a:r>
              <a:rPr lang="en-US" sz="1600" kern="0" spc="-44" dirty="0">
                <a:solidFill>
                  <a:srgbClr val="841AAE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①      </a:t>
            </a:r>
            <a:r>
              <a:rPr lang="en-US" kern="0" spc="-44" dirty="0">
                <a:solidFill>
                  <a:srgbClr val="272525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Time </a:t>
            </a:r>
            <a:r>
              <a:rPr lang="en-US" dirty="0">
                <a:solidFill>
                  <a:srgbClr val="C91D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kern="0" spc="-44" dirty="0">
                <a:solidFill>
                  <a:srgbClr val="272525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 money.</a:t>
            </a:r>
          </a:p>
          <a:p>
            <a:pPr>
              <a:lnSpc>
                <a:spcPts val="3503"/>
              </a:lnSpc>
            </a:pPr>
            <a:r>
              <a:rPr lang="en-US" kern="0" spc="-44" dirty="0">
                <a:solidFill>
                  <a:srgbClr val="272525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         Carrots </a:t>
            </a:r>
            <a:r>
              <a:rPr lang="en-US" dirty="0">
                <a:solidFill>
                  <a:srgbClr val="C91D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en-US" kern="0" spc="-44" dirty="0">
                <a:solidFill>
                  <a:srgbClr val="272525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delicious.</a:t>
            </a:r>
          </a:p>
          <a:p>
            <a:pPr>
              <a:lnSpc>
                <a:spcPts val="3503"/>
              </a:lnSpc>
            </a:pPr>
            <a:r>
              <a:rPr lang="en-US" sz="1600" kern="0" spc="-44" dirty="0">
                <a:solidFill>
                  <a:srgbClr val="841AAE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②</a:t>
            </a:r>
            <a:r>
              <a:rPr lang="zh-CN" altLang="en-US" sz="1600" kern="0" spc="-44" dirty="0">
                <a:solidFill>
                  <a:srgbClr val="841A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可数名词复数 ⼗ 谓语动词复数 </a:t>
            </a:r>
          </a:p>
          <a:p>
            <a:pPr indent="457200">
              <a:lnSpc>
                <a:spcPts val="3503"/>
              </a:lnSpc>
            </a:pPr>
            <a:r>
              <a:rPr lang="en-US" kern="0" spc="-44" dirty="0">
                <a:solidFill>
                  <a:srgbClr val="272525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Carrots </a:t>
            </a:r>
            <a:r>
              <a:rPr lang="en-US" dirty="0">
                <a:solidFill>
                  <a:srgbClr val="C91D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en-US" kern="0" spc="-44" dirty="0">
                <a:solidFill>
                  <a:srgbClr val="272525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 been eaten.</a:t>
            </a:r>
          </a:p>
          <a:p>
            <a:pPr indent="457200">
              <a:lnSpc>
                <a:spcPts val="3503"/>
              </a:lnSpc>
            </a:pPr>
            <a:r>
              <a:rPr lang="zh-CN" altLang="en-US" sz="1600" kern="0" spc="-44" dirty="0">
                <a:solidFill>
                  <a:srgbClr val="841A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不可数名词 </a:t>
            </a:r>
            <a:r>
              <a:rPr lang="en-US" altLang="zh-CN" sz="1600" kern="0" spc="-44" dirty="0">
                <a:solidFill>
                  <a:srgbClr val="841A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zh-CN" altLang="en-US" sz="1600" kern="0" spc="-44" dirty="0">
                <a:solidFill>
                  <a:srgbClr val="841A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谓语动词单数 </a:t>
            </a:r>
          </a:p>
          <a:p>
            <a:pPr indent="457200">
              <a:lnSpc>
                <a:spcPts val="3503"/>
              </a:lnSpc>
            </a:pPr>
            <a:r>
              <a:rPr lang="en-US" kern="0" spc="-44" dirty="0">
                <a:solidFill>
                  <a:srgbClr val="272525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Carrot juice </a:t>
            </a:r>
            <a:r>
              <a:rPr lang="en-US" dirty="0">
                <a:solidFill>
                  <a:srgbClr val="C91D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 </a:t>
            </a:r>
            <a:r>
              <a:rPr lang="en-US" kern="0" spc="-44" dirty="0">
                <a:solidFill>
                  <a:srgbClr val="272525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been sold</a:t>
            </a:r>
          </a:p>
          <a:p>
            <a:pPr>
              <a:lnSpc>
                <a:spcPts val="3503"/>
              </a:lnSpc>
            </a:pPr>
            <a:r>
              <a:rPr lang="en-US" sz="1600" kern="0" spc="-44" dirty="0">
                <a:solidFill>
                  <a:srgbClr val="841AAE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③ </a:t>
            </a:r>
            <a:r>
              <a:rPr lang="zh-CN" altLang="en-US" sz="1600" kern="0" spc="-44" dirty="0">
                <a:solidFill>
                  <a:srgbClr val="841A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⾮谓语动词作主语</a:t>
            </a:r>
            <a:r>
              <a:rPr lang="en-US" altLang="zh-CN" sz="1600" kern="0" spc="-44" dirty="0">
                <a:solidFill>
                  <a:srgbClr val="841AAE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=</a:t>
            </a:r>
            <a:r>
              <a:rPr lang="zh-CN" altLang="en-US" sz="1600" kern="0" spc="-44" dirty="0">
                <a:solidFill>
                  <a:srgbClr val="841A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单数名词</a:t>
            </a:r>
          </a:p>
          <a:p>
            <a:pPr indent="457200">
              <a:lnSpc>
                <a:spcPts val="3503"/>
              </a:lnSpc>
            </a:pPr>
            <a:r>
              <a:rPr lang="en-US" kern="0" spc="-44" dirty="0">
                <a:solidFill>
                  <a:srgbClr val="272525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To eat a carrot everyday </a:t>
            </a:r>
            <a:r>
              <a:rPr lang="en-US" dirty="0">
                <a:solidFill>
                  <a:srgbClr val="C91D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kern="0" spc="-44" dirty="0">
                <a:solidFill>
                  <a:srgbClr val="272525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good for the rabbit. </a:t>
            </a:r>
          </a:p>
          <a:p>
            <a:pPr indent="457200">
              <a:lnSpc>
                <a:spcPts val="3503"/>
              </a:lnSpc>
            </a:pPr>
            <a:r>
              <a:rPr lang="en-US" kern="0" spc="-44" dirty="0">
                <a:solidFill>
                  <a:srgbClr val="272525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Eating carrots </a:t>
            </a:r>
            <a:r>
              <a:rPr lang="en-US" dirty="0">
                <a:solidFill>
                  <a:srgbClr val="C91D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kern="0" spc="-44" dirty="0">
                <a:solidFill>
                  <a:srgbClr val="272525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healthy </a:t>
            </a:r>
          </a:p>
          <a:p>
            <a:pPr>
              <a:lnSpc>
                <a:spcPts val="3503"/>
              </a:lnSpc>
            </a:pPr>
            <a:r>
              <a:rPr lang="en-US" sz="1600" kern="0" spc="-44" dirty="0">
                <a:solidFill>
                  <a:srgbClr val="841AAE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④ “and"</a:t>
            </a:r>
            <a:r>
              <a:rPr lang="zh-CN" altLang="en-US" sz="1600" kern="0" spc="-44" dirty="0">
                <a:solidFill>
                  <a:srgbClr val="841A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连接 ⽤复数谓语动词</a:t>
            </a:r>
            <a:endParaRPr lang="en-US" altLang="zh-CN" sz="1600" kern="0" spc="-44" dirty="0">
              <a:solidFill>
                <a:srgbClr val="841AAE"/>
              </a:solidFill>
              <a:latin typeface="Times New Roman" panose="02020603050405020304" pitchFamily="18" charset="0"/>
              <a:ea typeface="Source Sans Pro" pitchFamily="34" charset="-122"/>
              <a:cs typeface="Times New Roman" panose="02020603050405020304" pitchFamily="18" charset="0"/>
            </a:endParaRPr>
          </a:p>
          <a:p>
            <a:pPr indent="457200">
              <a:lnSpc>
                <a:spcPts val="3503"/>
              </a:lnSpc>
            </a:pPr>
            <a:r>
              <a:rPr lang="en-US" kern="0" spc="-44" dirty="0">
                <a:solidFill>
                  <a:srgbClr val="272525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The rabbit and wolf</a:t>
            </a:r>
            <a:r>
              <a:rPr lang="en-US" kern="0" spc="-44" dirty="0">
                <a:solidFill>
                  <a:srgbClr val="E444A7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 are </a:t>
            </a:r>
            <a:r>
              <a:rPr lang="en-US" kern="0" spc="-44" dirty="0">
                <a:solidFill>
                  <a:srgbClr val="272525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at the party.</a:t>
            </a:r>
          </a:p>
        </p:txBody>
      </p:sp>
      <p:sp>
        <p:nvSpPr>
          <p:cNvPr id="9" name="Shape 6"/>
          <p:cNvSpPr/>
          <p:nvPr/>
        </p:nvSpPr>
        <p:spPr>
          <a:xfrm>
            <a:off x="5166367" y="1665279"/>
            <a:ext cx="625554" cy="625554"/>
          </a:xfrm>
          <a:prstGeom prst="roundRect">
            <a:avLst>
              <a:gd name="adj" fmla="val 20002"/>
            </a:avLst>
          </a:prstGeom>
          <a:solidFill>
            <a:srgbClr val="F0D4F7"/>
          </a:solidFill>
          <a:ln w="15240">
            <a:solidFill>
              <a:srgbClr val="D6BADD"/>
            </a:solidFill>
            <a:prstDash val="solid"/>
          </a:ln>
        </p:spPr>
      </p:sp>
      <p:sp>
        <p:nvSpPr>
          <p:cNvPr id="10" name="Text 7"/>
          <p:cNvSpPr/>
          <p:nvPr/>
        </p:nvSpPr>
        <p:spPr>
          <a:xfrm>
            <a:off x="5364606" y="1717428"/>
            <a:ext cx="228957" cy="52125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ctr">
              <a:lnSpc>
                <a:spcPts val="4105"/>
              </a:lnSpc>
              <a:buNone/>
            </a:pPr>
            <a:r>
              <a:rPr lang="en-US" sz="3284" b="1" kern="0" spc="-66" dirty="0">
                <a:solidFill>
                  <a:srgbClr val="272525"/>
                </a:solidFill>
                <a:latin typeface="adonis-web" pitchFamily="34" charset="0"/>
                <a:ea typeface="adonis-web" pitchFamily="34" charset="-122"/>
                <a:cs typeface="adonis-web" pitchFamily="34" charset="-120"/>
              </a:rPr>
              <a:t>2</a:t>
            </a:r>
            <a:endParaRPr lang="en-US" sz="3284" dirty="0"/>
          </a:p>
        </p:txBody>
      </p:sp>
      <p:sp>
        <p:nvSpPr>
          <p:cNvPr id="11" name="Text 8"/>
          <p:cNvSpPr/>
          <p:nvPr/>
        </p:nvSpPr>
        <p:spPr>
          <a:xfrm>
            <a:off x="6069932" y="1760767"/>
            <a:ext cx="3092768" cy="434340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>
              <a:lnSpc>
                <a:spcPts val="3421"/>
              </a:lnSpc>
              <a:buNone/>
            </a:pPr>
            <a:r>
              <a:rPr lang="en-US" sz="2737" b="1" kern="0" spc="-55" dirty="0">
                <a:solidFill>
                  <a:srgbClr val="272525"/>
                </a:solidFill>
                <a:latin typeface="adonis-web" pitchFamily="34" charset="0"/>
                <a:ea typeface="adonis-web" pitchFamily="34" charset="-122"/>
                <a:cs typeface="adonis-web" pitchFamily="34" charset="-120"/>
              </a:rPr>
              <a:t>假象主语“就远原则"</a:t>
            </a:r>
            <a:endParaRPr lang="en-US" sz="2737" dirty="0"/>
          </a:p>
        </p:txBody>
      </p:sp>
      <p:sp>
        <p:nvSpPr>
          <p:cNvPr id="12" name="Text 9"/>
          <p:cNvSpPr/>
          <p:nvPr/>
        </p:nvSpPr>
        <p:spPr>
          <a:xfrm>
            <a:off x="5364607" y="2361914"/>
            <a:ext cx="4678042" cy="2224087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>
              <a:lnSpc>
                <a:spcPts val="3503"/>
              </a:lnSpc>
              <a:buNone/>
            </a:pPr>
            <a:r>
              <a:rPr lang="en-US" sz="2189" kern="0" spc="-44" dirty="0">
                <a:solidFill>
                  <a:srgbClr val="7030A0"/>
                </a:solidFill>
                <a:latin typeface="Source Sans Pro" pitchFamily="34" charset="0"/>
                <a:ea typeface="Source Sans Pro" pitchFamily="34" charset="-122"/>
                <a:cs typeface="Source Sans Pro" pitchFamily="34" charset="-120"/>
              </a:rPr>
              <a:t> as well as , except, but</a:t>
            </a:r>
          </a:p>
          <a:p>
            <a:pPr>
              <a:lnSpc>
                <a:spcPts val="3503"/>
              </a:lnSpc>
            </a:pPr>
            <a:r>
              <a:rPr lang="en-US" kern="0" spc="-44" dirty="0">
                <a:solidFill>
                  <a:srgbClr val="841AAE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The rabbit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well as other animals </a:t>
            </a:r>
            <a:r>
              <a:rPr lang="en-US" kern="0" spc="-44" dirty="0">
                <a:solidFill>
                  <a:srgbClr val="C91D87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gets</a:t>
            </a:r>
            <a:r>
              <a:rPr lang="en-US" kern="0" spc="-44" dirty="0">
                <a:solidFill>
                  <a:srgbClr val="272525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 a carrot. </a:t>
            </a:r>
          </a:p>
          <a:p>
            <a:pPr>
              <a:lnSpc>
                <a:spcPts val="3503"/>
              </a:lnSpc>
            </a:pPr>
            <a:r>
              <a:rPr lang="en-US" kern="0" spc="-44" dirty="0">
                <a:solidFill>
                  <a:srgbClr val="841AAE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All the animals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except the wolf </a:t>
            </a:r>
            <a:r>
              <a:rPr lang="en-US" kern="0" spc="-44" dirty="0">
                <a:solidFill>
                  <a:srgbClr val="C91D87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get</a:t>
            </a:r>
            <a:r>
              <a:rPr lang="en-US" kern="0" spc="-44" dirty="0">
                <a:solidFill>
                  <a:srgbClr val="272525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 the carrots.</a:t>
            </a:r>
          </a:p>
        </p:txBody>
      </p:sp>
      <p:sp>
        <p:nvSpPr>
          <p:cNvPr id="13" name="Shape 10"/>
          <p:cNvSpPr/>
          <p:nvPr/>
        </p:nvSpPr>
        <p:spPr>
          <a:xfrm>
            <a:off x="9440711" y="1665279"/>
            <a:ext cx="625554" cy="625554"/>
          </a:xfrm>
          <a:prstGeom prst="roundRect">
            <a:avLst>
              <a:gd name="adj" fmla="val 20002"/>
            </a:avLst>
          </a:prstGeom>
          <a:solidFill>
            <a:srgbClr val="F0D4F7"/>
          </a:solidFill>
          <a:ln w="15240">
            <a:solidFill>
              <a:srgbClr val="D6BADD"/>
            </a:solidFill>
            <a:prstDash val="solid"/>
          </a:ln>
        </p:spPr>
      </p:sp>
      <p:sp>
        <p:nvSpPr>
          <p:cNvPr id="14" name="Text 11"/>
          <p:cNvSpPr/>
          <p:nvPr/>
        </p:nvSpPr>
        <p:spPr>
          <a:xfrm>
            <a:off x="9638950" y="1717428"/>
            <a:ext cx="228957" cy="52125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ctr">
              <a:lnSpc>
                <a:spcPts val="4105"/>
              </a:lnSpc>
              <a:buNone/>
            </a:pPr>
            <a:r>
              <a:rPr lang="en-US" sz="3284" b="1" kern="0" spc="-66" dirty="0">
                <a:solidFill>
                  <a:srgbClr val="272525"/>
                </a:solidFill>
                <a:latin typeface="adonis-web" pitchFamily="34" charset="0"/>
                <a:ea typeface="adonis-web" pitchFamily="34" charset="-122"/>
                <a:cs typeface="adonis-web" pitchFamily="34" charset="-120"/>
              </a:rPr>
              <a:t>3</a:t>
            </a:r>
            <a:endParaRPr lang="en-US" sz="3284" dirty="0"/>
          </a:p>
        </p:txBody>
      </p:sp>
      <p:sp>
        <p:nvSpPr>
          <p:cNvPr id="15" name="Text 12"/>
          <p:cNvSpPr/>
          <p:nvPr/>
        </p:nvSpPr>
        <p:spPr>
          <a:xfrm>
            <a:off x="10344276" y="1760767"/>
            <a:ext cx="3092768" cy="434340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>
              <a:lnSpc>
                <a:spcPts val="3421"/>
              </a:lnSpc>
              <a:buNone/>
            </a:pPr>
            <a:r>
              <a:rPr lang="en-US" sz="2737" b="1" kern="0" spc="-55" dirty="0">
                <a:solidFill>
                  <a:srgbClr val="272525"/>
                </a:solidFill>
                <a:latin typeface="adonis-web" pitchFamily="34" charset="0"/>
                <a:ea typeface="adonis-web" pitchFamily="34" charset="-122"/>
                <a:cs typeface="adonis-web" pitchFamily="34" charset="-120"/>
              </a:rPr>
              <a:t>不定代词作主语</a:t>
            </a:r>
            <a:endParaRPr lang="en-US" sz="2737" dirty="0"/>
          </a:p>
        </p:txBody>
      </p:sp>
      <p:sp>
        <p:nvSpPr>
          <p:cNvPr id="16" name="Text 13"/>
          <p:cNvSpPr/>
          <p:nvPr/>
        </p:nvSpPr>
        <p:spPr>
          <a:xfrm>
            <a:off x="10344275" y="2361913"/>
            <a:ext cx="3952637" cy="494213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>
              <a:lnSpc>
                <a:spcPts val="3503"/>
              </a:lnSpc>
              <a:buNone/>
            </a:pPr>
            <a:r>
              <a:rPr lang="en-US" sz="1600" i="1" kern="0" spc="-44" dirty="0">
                <a:solidFill>
                  <a:srgbClr val="7030A0"/>
                </a:solidFill>
                <a:latin typeface="Source Sans Pro" pitchFamily="34" charset="0"/>
                <a:ea typeface="Source Sans Pro" pitchFamily="34" charset="-122"/>
                <a:cs typeface="Source Sans Pro" pitchFamily="34" charset="-120"/>
              </a:rPr>
              <a:t>谓语动词和不定代词背后的概念保持 ⼀致</a:t>
            </a:r>
          </a:p>
          <a:p>
            <a:pPr>
              <a:lnSpc>
                <a:spcPts val="3503"/>
              </a:lnSpc>
            </a:pPr>
            <a:r>
              <a:rPr lang="en-US" kern="0" spc="-44" dirty="0">
                <a:solidFill>
                  <a:srgbClr val="841AAE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Everyone</a:t>
            </a:r>
            <a:r>
              <a:rPr lang="en-US" kern="0" spc="-44" dirty="0">
                <a:solidFill>
                  <a:srgbClr val="E444A7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C91D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gets</a:t>
            </a:r>
            <a:r>
              <a:rPr lang="en-US" kern="0" spc="-44" dirty="0">
                <a:solidFill>
                  <a:srgbClr val="E444A7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 </a:t>
            </a:r>
            <a:r>
              <a:rPr lang="en-US" kern="0" spc="-44" dirty="0">
                <a:solidFill>
                  <a:srgbClr val="272525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a carrot. </a:t>
            </a:r>
          </a:p>
          <a:p>
            <a:pPr marL="0" indent="0">
              <a:lnSpc>
                <a:spcPts val="3503"/>
              </a:lnSpc>
              <a:buNone/>
            </a:pPr>
            <a:r>
              <a:rPr lang="en-US" kern="0" spc="-44" dirty="0">
                <a:solidFill>
                  <a:srgbClr val="841AAE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Each</a:t>
            </a:r>
            <a:r>
              <a:rPr lang="en-US" kern="0" spc="-44" dirty="0">
                <a:solidFill>
                  <a:srgbClr val="272525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 of them </a:t>
            </a:r>
            <a:r>
              <a:rPr lang="en-US" dirty="0">
                <a:solidFill>
                  <a:srgbClr val="C91D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gets</a:t>
            </a:r>
            <a:r>
              <a:rPr lang="en-US" kern="0" spc="-44" dirty="0">
                <a:solidFill>
                  <a:srgbClr val="272525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 a carrot.</a:t>
            </a:r>
          </a:p>
          <a:p>
            <a:pPr marL="0" indent="0">
              <a:lnSpc>
                <a:spcPts val="3503"/>
              </a:lnSpc>
              <a:buNone/>
            </a:pPr>
            <a:endParaRPr lang="en-US" kern="0" spc="-44" dirty="0">
              <a:solidFill>
                <a:srgbClr val="272525"/>
              </a:solidFill>
              <a:latin typeface="Times New Roman" panose="02020603050405020304" pitchFamily="18" charset="0"/>
              <a:ea typeface="Source Sans Pro" pitchFamily="34" charset="-122"/>
              <a:cs typeface="Times New Roman" panose="02020603050405020304" pitchFamily="18" charset="0"/>
            </a:endParaRPr>
          </a:p>
          <a:p>
            <a:pPr marL="0" indent="0">
              <a:lnSpc>
                <a:spcPts val="3503"/>
              </a:lnSpc>
              <a:buNone/>
            </a:pPr>
            <a:r>
              <a:rPr lang="en-US" dirty="0">
                <a:solidFill>
                  <a:srgbClr val="841A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Both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them </a:t>
            </a:r>
            <a:r>
              <a:rPr lang="en-US" dirty="0">
                <a:solidFill>
                  <a:srgbClr val="C91D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carrots.</a:t>
            </a:r>
          </a:p>
          <a:p>
            <a:pPr marL="0" indent="0">
              <a:lnSpc>
                <a:spcPts val="3503"/>
              </a:lnSpc>
              <a:buNone/>
            </a:pPr>
            <a:r>
              <a:rPr lang="en-US" dirty="0">
                <a:solidFill>
                  <a:srgbClr val="841A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them </a:t>
            </a:r>
            <a:r>
              <a:rPr lang="en-US" dirty="0">
                <a:solidFill>
                  <a:srgbClr val="C91D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afraid of the wolf.</a:t>
            </a:r>
          </a:p>
          <a:p>
            <a:pPr marL="0" indent="0">
              <a:lnSpc>
                <a:spcPts val="3503"/>
              </a:lnSpc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503"/>
              </a:lnSpc>
              <a:buNone/>
            </a:pPr>
            <a:r>
              <a:rPr lang="en-US" dirty="0">
                <a:solidFill>
                  <a:srgbClr val="841A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them </a:t>
            </a:r>
            <a:r>
              <a:rPr lang="en-US" dirty="0">
                <a:solidFill>
                  <a:srgbClr val="C91D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get/gets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carrot.</a:t>
            </a:r>
          </a:p>
          <a:p>
            <a:pPr marL="0" indent="0">
              <a:lnSpc>
                <a:spcPts val="3503"/>
              </a:lnSpc>
              <a:buNone/>
            </a:pPr>
            <a:r>
              <a:rPr lang="en-US" dirty="0">
                <a:solidFill>
                  <a:srgbClr val="841A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Neither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them </a:t>
            </a:r>
            <a:r>
              <a:rPr lang="en-US" dirty="0">
                <a:solidFill>
                  <a:srgbClr val="C91D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is/are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afraid of the wolf.</a:t>
            </a:r>
          </a:p>
          <a:p>
            <a:pPr marL="0" indent="0">
              <a:lnSpc>
                <a:spcPts val="3503"/>
              </a:lnSpc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4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sp>
        <p:nvSpPr>
          <p:cNvPr id="3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FFF">
              <a:alpha val="75000"/>
            </a:srgbClr>
          </a:solidFill>
          <a:ln/>
        </p:spPr>
      </p:sp>
      <p:sp>
        <p:nvSpPr>
          <p:cNvPr id="4" name="Text 1"/>
          <p:cNvSpPr/>
          <p:nvPr/>
        </p:nvSpPr>
        <p:spPr>
          <a:xfrm>
            <a:off x="1042630" y="957949"/>
            <a:ext cx="6951345" cy="868799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>
              <a:lnSpc>
                <a:spcPts val="6842"/>
              </a:lnSpc>
              <a:buNone/>
            </a:pPr>
            <a:r>
              <a:rPr lang="en-US" sz="5474" b="1" kern="0" spc="-109" dirty="0">
                <a:solidFill>
                  <a:srgbClr val="000000"/>
                </a:solidFill>
                <a:latin typeface="adonis-web" pitchFamily="34" charset="0"/>
                <a:ea typeface="adonis-web" pitchFamily="34" charset="-122"/>
                <a:cs typeface="adonis-web" pitchFamily="34" charset="-120"/>
              </a:rPr>
              <a:t>意义一致</a:t>
            </a:r>
            <a:endParaRPr lang="en-US" sz="5474" dirty="0"/>
          </a:p>
        </p:txBody>
      </p:sp>
      <p:sp>
        <p:nvSpPr>
          <p:cNvPr id="5" name="Text 2"/>
          <p:cNvSpPr/>
          <p:nvPr/>
        </p:nvSpPr>
        <p:spPr>
          <a:xfrm>
            <a:off x="1240869" y="2891874"/>
            <a:ext cx="3475673" cy="434340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>
              <a:lnSpc>
                <a:spcPts val="3421"/>
              </a:lnSpc>
              <a:buNone/>
            </a:pPr>
            <a:r>
              <a:rPr lang="en-US" sz="2737" b="1" kern="0" spc="-55" dirty="0">
                <a:solidFill>
                  <a:srgbClr val="00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同一主语多种身份</a:t>
            </a:r>
          </a:p>
        </p:txBody>
      </p:sp>
      <p:sp>
        <p:nvSpPr>
          <p:cNvPr id="6" name="Text 3"/>
          <p:cNvSpPr/>
          <p:nvPr/>
        </p:nvSpPr>
        <p:spPr>
          <a:xfrm>
            <a:off x="897486" y="3604225"/>
            <a:ext cx="4072301" cy="1334453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>
              <a:lnSpc>
                <a:spcPts val="3503"/>
              </a:lnSpc>
              <a:buNone/>
            </a:pPr>
            <a:r>
              <a:rPr lang="en-US" kern="0" spc="-44" dirty="0">
                <a:solidFill>
                  <a:srgbClr val="841AAE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The teacher and video creator </a:t>
            </a:r>
            <a:r>
              <a:rPr lang="en-US" kern="0" spc="-44" dirty="0">
                <a:solidFill>
                  <a:srgbClr val="272525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is a rabbit. </a:t>
            </a:r>
          </a:p>
          <a:p>
            <a:pPr marL="0" indent="0">
              <a:lnSpc>
                <a:spcPts val="3503"/>
              </a:lnSpc>
              <a:buNone/>
            </a:pPr>
            <a:r>
              <a:rPr lang="en-US" kern="0" spc="-44" dirty="0">
                <a:solidFill>
                  <a:srgbClr val="841AAE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The teacher </a:t>
            </a:r>
            <a:r>
              <a:rPr lang="en-US" kern="0" spc="-44" dirty="0">
                <a:solidFill>
                  <a:srgbClr val="272525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and </a:t>
            </a:r>
            <a:r>
              <a:rPr lang="en-US" kern="0" spc="-44" dirty="0">
                <a:solidFill>
                  <a:srgbClr val="841AAE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the video creator </a:t>
            </a:r>
            <a:r>
              <a:rPr lang="en-US" kern="0" spc="-44" dirty="0">
                <a:solidFill>
                  <a:srgbClr val="272525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are rabbits.</a:t>
            </a:r>
          </a:p>
        </p:txBody>
      </p:sp>
      <p:sp>
        <p:nvSpPr>
          <p:cNvPr id="7" name="Text 4"/>
          <p:cNvSpPr/>
          <p:nvPr/>
        </p:nvSpPr>
        <p:spPr>
          <a:xfrm>
            <a:off x="5655826" y="2891874"/>
            <a:ext cx="3475673" cy="434340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indent="0">
              <a:lnSpc>
                <a:spcPts val="3421"/>
              </a:lnSpc>
              <a:buNone/>
            </a:pPr>
            <a:r>
              <a:rPr lang="en-US" sz="2737" b="1" kern="0" spc="-55" dirty="0">
                <a:solidFill>
                  <a:srgbClr val="00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复数名词的单数意义</a:t>
            </a:r>
          </a:p>
        </p:txBody>
      </p:sp>
      <p:sp>
        <p:nvSpPr>
          <p:cNvPr id="8" name="Text 5"/>
          <p:cNvSpPr/>
          <p:nvPr/>
        </p:nvSpPr>
        <p:spPr>
          <a:xfrm>
            <a:off x="5330467" y="3411910"/>
            <a:ext cx="4278619" cy="1958399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>
              <a:lnSpc>
                <a:spcPts val="3503"/>
              </a:lnSpc>
              <a:buNone/>
            </a:pPr>
            <a:r>
              <a:rPr lang="en-US" sz="1600" kern="0" spc="-44" dirty="0">
                <a:solidFill>
                  <a:srgbClr val="7030A0"/>
                </a:solidFill>
                <a:latin typeface="Source Sans Pro" pitchFamily="34" charset="0"/>
                <a:ea typeface="Source Sans Pro" pitchFamily="34" charset="-122"/>
                <a:cs typeface="Source Sans Pro" pitchFamily="34" charset="-120"/>
              </a:rPr>
              <a:t>形式上是复数 , </a:t>
            </a:r>
            <a:r>
              <a:rPr lang="en-US" sz="1600" kern="0" spc="-44" dirty="0" err="1">
                <a:solidFill>
                  <a:srgbClr val="7030A0"/>
                </a:solidFill>
                <a:latin typeface="Source Sans Pro" pitchFamily="34" charset="0"/>
                <a:ea typeface="Source Sans Pro" pitchFamily="34" charset="-122"/>
                <a:cs typeface="Source Sans Pro" pitchFamily="34" charset="-120"/>
              </a:rPr>
              <a:t>但表达意义是单数</a:t>
            </a:r>
            <a:endParaRPr lang="en-US" sz="1600" kern="0" spc="-44" dirty="0">
              <a:solidFill>
                <a:srgbClr val="272525"/>
              </a:solidFill>
              <a:latin typeface="Source Sans Pro" pitchFamily="34" charset="0"/>
              <a:ea typeface="Source Sans Pro" pitchFamily="34" charset="-122"/>
              <a:cs typeface="Source Sans Pro" pitchFamily="34" charset="-120"/>
            </a:endParaRPr>
          </a:p>
          <a:p>
            <a:pPr marL="0" indent="0">
              <a:lnSpc>
                <a:spcPts val="3503"/>
              </a:lnSpc>
              <a:buNone/>
            </a:pPr>
            <a:r>
              <a:rPr lang="en-US" kern="0" spc="-44" dirty="0">
                <a:solidFill>
                  <a:srgbClr val="841AAE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Ten years </a:t>
            </a:r>
            <a:r>
              <a:rPr lang="en-US" kern="0" spc="-44" dirty="0">
                <a:solidFill>
                  <a:srgbClr val="272525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is a long time/</a:t>
            </a:r>
            <a:r>
              <a:rPr lang="en-US" kern="0" spc="-44" dirty="0">
                <a:solidFill>
                  <a:srgbClr val="841AAE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Two coins </a:t>
            </a:r>
            <a:r>
              <a:rPr lang="en-US" kern="0" spc="-44" dirty="0">
                <a:solidFill>
                  <a:srgbClr val="272525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isn’t a lot.</a:t>
            </a:r>
          </a:p>
          <a:p>
            <a:pPr marL="0" indent="0">
              <a:lnSpc>
                <a:spcPts val="3503"/>
              </a:lnSpc>
              <a:buNone/>
            </a:pPr>
            <a:r>
              <a:rPr lang="en-US" kern="0" spc="-44" dirty="0">
                <a:solidFill>
                  <a:srgbClr val="841AAE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A knife and fork </a:t>
            </a:r>
            <a:r>
              <a:rPr lang="en-US" kern="0" spc="-44" dirty="0">
                <a:solidFill>
                  <a:srgbClr val="272525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is needed for eating the carrot,</a:t>
            </a:r>
          </a:p>
          <a:p>
            <a:pPr marL="0" indent="0">
              <a:lnSpc>
                <a:spcPts val="3503"/>
              </a:lnSpc>
              <a:buNone/>
            </a:pPr>
            <a:r>
              <a:rPr lang="en-US" kern="0" spc="-44" dirty="0">
                <a:solidFill>
                  <a:srgbClr val="841AAE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Bread and butter </a:t>
            </a:r>
            <a:r>
              <a:rPr lang="en-US" kern="0" spc="-44" dirty="0">
                <a:solidFill>
                  <a:srgbClr val="272525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is also needed at dinner.</a:t>
            </a:r>
          </a:p>
        </p:txBody>
      </p:sp>
      <p:sp>
        <p:nvSpPr>
          <p:cNvPr id="9" name="Text 6"/>
          <p:cNvSpPr/>
          <p:nvPr/>
        </p:nvSpPr>
        <p:spPr>
          <a:xfrm>
            <a:off x="10070782" y="2891874"/>
            <a:ext cx="4392959" cy="434340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>
              <a:lnSpc>
                <a:spcPts val="3421"/>
              </a:lnSpc>
            </a:pPr>
            <a:r>
              <a:rPr lang="zh-CN" altLang="zh-CN" sz="2737" b="1" kern="0" spc="-55" dirty="0">
                <a:solidFill>
                  <a:srgbClr val="00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不定代词的单复数形式</a:t>
            </a:r>
            <a:r>
              <a:rPr lang="en-US" altLang="zh-CN" sz="2737" b="1" kern="0" spc="-55" dirty="0">
                <a:solidFill>
                  <a:srgbClr val="00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</a:t>
            </a:r>
          </a:p>
          <a:p>
            <a:pPr>
              <a:lnSpc>
                <a:spcPts val="3421"/>
              </a:lnSpc>
            </a:pPr>
            <a:r>
              <a:rPr lang="en-US" altLang="zh-CN" sz="16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[</a:t>
            </a:r>
            <a:r>
              <a:rPr lang="zh-CN" altLang="zh-CN" sz="16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视具体语义判断</a:t>
            </a:r>
            <a:r>
              <a:rPr lang="en-US" altLang="zh-CN" sz="16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]</a:t>
            </a:r>
            <a:endParaRPr lang="zh-CN" altLang="zh-CN" sz="16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ts val="3421"/>
              </a:lnSpc>
              <a:buNone/>
            </a:pPr>
            <a:endParaRPr lang="en-US" sz="2737" dirty="0"/>
          </a:p>
        </p:txBody>
      </p:sp>
      <p:sp>
        <p:nvSpPr>
          <p:cNvPr id="10" name="Text 7"/>
          <p:cNvSpPr/>
          <p:nvPr/>
        </p:nvSpPr>
        <p:spPr>
          <a:xfrm>
            <a:off x="10077386" y="3817612"/>
            <a:ext cx="4058611" cy="1334453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>
              <a:lnSpc>
                <a:spcPts val="3503"/>
              </a:lnSpc>
              <a:buNone/>
            </a:pPr>
            <a:r>
              <a:rPr lang="en-US" kern="0" spc="-44" dirty="0">
                <a:solidFill>
                  <a:srgbClr val="841AAE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All</a:t>
            </a:r>
            <a:r>
              <a:rPr lang="en-US" kern="0" spc="-44" dirty="0">
                <a:solidFill>
                  <a:srgbClr val="5A3579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 </a:t>
            </a:r>
            <a:r>
              <a:rPr lang="en-US" kern="0" spc="-44" dirty="0">
                <a:solidFill>
                  <a:srgbClr val="272525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is quiet. </a:t>
            </a:r>
          </a:p>
          <a:p>
            <a:pPr marL="0" indent="0">
              <a:lnSpc>
                <a:spcPts val="3503"/>
              </a:lnSpc>
              <a:buNone/>
            </a:pPr>
            <a:r>
              <a:rPr lang="en-US" kern="0" spc="-44" dirty="0">
                <a:solidFill>
                  <a:srgbClr val="841AAE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All </a:t>
            </a:r>
            <a:r>
              <a:rPr lang="en-US" kern="0" spc="-44" dirty="0">
                <a:solidFill>
                  <a:srgbClr val="272525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are quiet.</a:t>
            </a:r>
          </a:p>
        </p:txBody>
      </p:sp>
      <p:sp>
        <p:nvSpPr>
          <p:cNvPr id="13" name="Shape 2">
            <a:extLst>
              <a:ext uri="{FF2B5EF4-FFF2-40B4-BE49-F238E27FC236}">
                <a16:creationId xmlns:a16="http://schemas.microsoft.com/office/drawing/2014/main" id="{A0C3DCFA-DEAB-CC48-B9FD-06E20ED0681C}"/>
              </a:ext>
            </a:extLst>
          </p:cNvPr>
          <p:cNvSpPr/>
          <p:nvPr/>
        </p:nvSpPr>
        <p:spPr>
          <a:xfrm>
            <a:off x="563137" y="2786356"/>
            <a:ext cx="625554" cy="625554"/>
          </a:xfrm>
          <a:prstGeom prst="roundRect">
            <a:avLst>
              <a:gd name="adj" fmla="val 20002"/>
            </a:avLst>
          </a:prstGeom>
          <a:solidFill>
            <a:srgbClr val="F0D4F7"/>
          </a:solidFill>
          <a:ln w="15240">
            <a:solidFill>
              <a:srgbClr val="D6BADD"/>
            </a:solidFill>
            <a:prstDash val="solid"/>
          </a:ln>
        </p:spPr>
      </p:sp>
      <p:sp>
        <p:nvSpPr>
          <p:cNvPr id="14" name="Text 3">
            <a:extLst>
              <a:ext uri="{FF2B5EF4-FFF2-40B4-BE49-F238E27FC236}">
                <a16:creationId xmlns:a16="http://schemas.microsoft.com/office/drawing/2014/main" id="{451A3D49-DD15-0CF6-5C14-C50B1ECF8886}"/>
              </a:ext>
            </a:extLst>
          </p:cNvPr>
          <p:cNvSpPr/>
          <p:nvPr/>
        </p:nvSpPr>
        <p:spPr>
          <a:xfrm>
            <a:off x="761376" y="2838505"/>
            <a:ext cx="228957" cy="52125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ctr">
              <a:lnSpc>
                <a:spcPts val="4105"/>
              </a:lnSpc>
              <a:buNone/>
            </a:pPr>
            <a:r>
              <a:rPr lang="en-US" sz="3284" b="1" kern="0" spc="-66" dirty="0">
                <a:solidFill>
                  <a:srgbClr val="272525"/>
                </a:solidFill>
                <a:latin typeface="adonis-web" pitchFamily="34" charset="0"/>
                <a:ea typeface="adonis-web" pitchFamily="34" charset="-122"/>
                <a:cs typeface="adonis-web" pitchFamily="34" charset="-120"/>
              </a:rPr>
              <a:t>1</a:t>
            </a:r>
            <a:endParaRPr lang="en-US" sz="3284" dirty="0"/>
          </a:p>
        </p:txBody>
      </p:sp>
      <p:sp>
        <p:nvSpPr>
          <p:cNvPr id="15" name="Shape 6">
            <a:extLst>
              <a:ext uri="{FF2B5EF4-FFF2-40B4-BE49-F238E27FC236}">
                <a16:creationId xmlns:a16="http://schemas.microsoft.com/office/drawing/2014/main" id="{8D8F96C9-5F81-164D-8603-66D6478AB65B}"/>
              </a:ext>
            </a:extLst>
          </p:cNvPr>
          <p:cNvSpPr/>
          <p:nvPr/>
        </p:nvSpPr>
        <p:spPr>
          <a:xfrm>
            <a:off x="5017750" y="2786356"/>
            <a:ext cx="625554" cy="625554"/>
          </a:xfrm>
          <a:prstGeom prst="roundRect">
            <a:avLst>
              <a:gd name="adj" fmla="val 20002"/>
            </a:avLst>
          </a:prstGeom>
          <a:solidFill>
            <a:srgbClr val="F0D4F7"/>
          </a:solidFill>
          <a:ln w="15240">
            <a:solidFill>
              <a:srgbClr val="D6BADD"/>
            </a:solidFill>
            <a:prstDash val="solid"/>
          </a:ln>
        </p:spPr>
      </p:sp>
      <p:sp>
        <p:nvSpPr>
          <p:cNvPr id="16" name="Text 7">
            <a:extLst>
              <a:ext uri="{FF2B5EF4-FFF2-40B4-BE49-F238E27FC236}">
                <a16:creationId xmlns:a16="http://schemas.microsoft.com/office/drawing/2014/main" id="{DEB1F0F0-7D32-17C9-622F-3E95A2E73657}"/>
              </a:ext>
            </a:extLst>
          </p:cNvPr>
          <p:cNvSpPr/>
          <p:nvPr/>
        </p:nvSpPr>
        <p:spPr>
          <a:xfrm>
            <a:off x="5215989" y="2838505"/>
            <a:ext cx="228957" cy="52125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ctr">
              <a:lnSpc>
                <a:spcPts val="4105"/>
              </a:lnSpc>
              <a:buNone/>
            </a:pPr>
            <a:r>
              <a:rPr lang="en-US" sz="3284" b="1" kern="0" spc="-66" dirty="0">
                <a:solidFill>
                  <a:srgbClr val="272525"/>
                </a:solidFill>
                <a:latin typeface="adonis-web" pitchFamily="34" charset="0"/>
                <a:ea typeface="adonis-web" pitchFamily="34" charset="-122"/>
                <a:cs typeface="adonis-web" pitchFamily="34" charset="-120"/>
              </a:rPr>
              <a:t>2</a:t>
            </a:r>
            <a:endParaRPr lang="en-US" sz="3284" dirty="0"/>
          </a:p>
        </p:txBody>
      </p:sp>
      <p:sp>
        <p:nvSpPr>
          <p:cNvPr id="17" name="Shape 10">
            <a:extLst>
              <a:ext uri="{FF2B5EF4-FFF2-40B4-BE49-F238E27FC236}">
                <a16:creationId xmlns:a16="http://schemas.microsoft.com/office/drawing/2014/main" id="{D28521E0-EE3B-70BD-8EC1-28E9D0CEE1C9}"/>
              </a:ext>
            </a:extLst>
          </p:cNvPr>
          <p:cNvSpPr/>
          <p:nvPr/>
        </p:nvSpPr>
        <p:spPr>
          <a:xfrm>
            <a:off x="9406513" y="2786356"/>
            <a:ext cx="625554" cy="625554"/>
          </a:xfrm>
          <a:prstGeom prst="roundRect">
            <a:avLst>
              <a:gd name="adj" fmla="val 20002"/>
            </a:avLst>
          </a:prstGeom>
          <a:solidFill>
            <a:srgbClr val="F0D4F7"/>
          </a:solidFill>
          <a:ln w="15240">
            <a:solidFill>
              <a:srgbClr val="D6BADD"/>
            </a:solidFill>
            <a:prstDash val="solid"/>
          </a:ln>
        </p:spPr>
      </p:sp>
      <p:sp>
        <p:nvSpPr>
          <p:cNvPr id="18" name="Text 11">
            <a:extLst>
              <a:ext uri="{FF2B5EF4-FFF2-40B4-BE49-F238E27FC236}">
                <a16:creationId xmlns:a16="http://schemas.microsoft.com/office/drawing/2014/main" id="{C2A363C4-2C50-E6D8-AA85-45ED90EC7973}"/>
              </a:ext>
            </a:extLst>
          </p:cNvPr>
          <p:cNvSpPr/>
          <p:nvPr/>
        </p:nvSpPr>
        <p:spPr>
          <a:xfrm>
            <a:off x="9604752" y="2838505"/>
            <a:ext cx="228957" cy="52125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ctr">
              <a:lnSpc>
                <a:spcPts val="4105"/>
              </a:lnSpc>
              <a:buNone/>
            </a:pPr>
            <a:r>
              <a:rPr lang="en-US" sz="3284" b="1" kern="0" spc="-66" dirty="0">
                <a:solidFill>
                  <a:srgbClr val="272525"/>
                </a:solidFill>
                <a:latin typeface="adonis-web" pitchFamily="34" charset="0"/>
                <a:ea typeface="adonis-web" pitchFamily="34" charset="-122"/>
                <a:cs typeface="adonis-web" pitchFamily="34" charset="-120"/>
              </a:rPr>
              <a:t>3</a:t>
            </a:r>
            <a:endParaRPr lang="en-US" sz="3284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4" grpId="0" animBg="1"/>
      <p:bldP spid="16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sp>
        <p:nvSpPr>
          <p:cNvPr id="3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FFF">
              <a:alpha val="75000"/>
            </a:srgbClr>
          </a:solidFill>
          <a:ln/>
        </p:spPr>
      </p:sp>
      <p:sp>
        <p:nvSpPr>
          <p:cNvPr id="4" name="Text 1"/>
          <p:cNvSpPr/>
          <p:nvPr/>
        </p:nvSpPr>
        <p:spPr>
          <a:xfrm>
            <a:off x="1042630" y="957949"/>
            <a:ext cx="6951345" cy="868799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>
              <a:lnSpc>
                <a:spcPts val="6842"/>
              </a:lnSpc>
              <a:buNone/>
            </a:pPr>
            <a:r>
              <a:rPr lang="en-US" sz="5474" b="1" kern="0" spc="-109" dirty="0">
                <a:solidFill>
                  <a:srgbClr val="000000"/>
                </a:solidFill>
                <a:latin typeface="adonis-web" pitchFamily="34" charset="0"/>
                <a:ea typeface="adonis-web" pitchFamily="34" charset="-122"/>
                <a:cs typeface="adonis-web" pitchFamily="34" charset="-120"/>
              </a:rPr>
              <a:t>意义一致</a:t>
            </a:r>
            <a:endParaRPr lang="en-US" sz="5474" dirty="0"/>
          </a:p>
        </p:txBody>
      </p: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9EE72D0E-A9C6-272D-60AB-30456BC5C4B0}"/>
              </a:ext>
            </a:extLst>
          </p:cNvPr>
          <p:cNvGrpSpPr/>
          <p:nvPr/>
        </p:nvGrpSpPr>
        <p:grpSpPr>
          <a:xfrm>
            <a:off x="563137" y="2068585"/>
            <a:ext cx="13951932" cy="5539296"/>
            <a:chOff x="378361" y="2425998"/>
            <a:chExt cx="13951932" cy="5539296"/>
          </a:xfrm>
        </p:grpSpPr>
        <p:sp>
          <p:nvSpPr>
            <p:cNvPr id="12" name="Text 6">
              <a:extLst>
                <a:ext uri="{FF2B5EF4-FFF2-40B4-BE49-F238E27FC236}">
                  <a16:creationId xmlns:a16="http://schemas.microsoft.com/office/drawing/2014/main" id="{6398433C-DC5E-AA2A-4B30-1A2533DB77A3}"/>
                </a:ext>
              </a:extLst>
            </p:cNvPr>
            <p:cNvSpPr/>
            <p:nvPr/>
          </p:nvSpPr>
          <p:spPr>
            <a:xfrm>
              <a:off x="1042630" y="2531516"/>
              <a:ext cx="3475673" cy="434340"/>
            </a:xfrm>
            <a:prstGeom prst="rect">
              <a:avLst/>
            </a:prstGeom>
            <a:noFill/>
            <a:ln/>
          </p:spPr>
          <p:txBody>
            <a:bodyPr wrap="none" rtlCol="0" anchor="t"/>
            <a:lstStyle/>
            <a:p>
              <a:pPr marL="0" indent="0">
                <a:lnSpc>
                  <a:spcPts val="3421"/>
                </a:lnSpc>
                <a:buNone/>
              </a:pPr>
              <a:r>
                <a:rPr lang="en-US" sz="2737" b="1" kern="0" spc="-55" dirty="0" err="1">
                  <a:solidFill>
                    <a:srgbClr val="000000"/>
                  </a:solidFill>
                  <a:latin typeface="方正粗黑宋简体" panose="02000000000000000000" pitchFamily="2" charset="-122"/>
                  <a:ea typeface="方正粗黑宋简体" panose="02000000000000000000" pitchFamily="2" charset="-122"/>
                </a:rPr>
                <a:t>名词的形和意</a:t>
              </a:r>
              <a:endParaRPr lang="en-US" sz="2737" b="1" kern="0" spc="-55" dirty="0">
                <a:solidFill>
                  <a:srgbClr val="00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endParaRPr>
            </a:p>
          </p:txBody>
        </p:sp>
        <p:sp>
          <p:nvSpPr>
            <p:cNvPr id="19" name="Text 7">
              <a:extLst>
                <a:ext uri="{FF2B5EF4-FFF2-40B4-BE49-F238E27FC236}">
                  <a16:creationId xmlns:a16="http://schemas.microsoft.com/office/drawing/2014/main" id="{161E9B80-E55E-FE4A-307E-BD34AF9FC716}"/>
                </a:ext>
              </a:extLst>
            </p:cNvPr>
            <p:cNvSpPr/>
            <p:nvPr/>
          </p:nvSpPr>
          <p:spPr>
            <a:xfrm>
              <a:off x="1029166" y="3224505"/>
              <a:ext cx="7066619" cy="3928087"/>
            </a:xfrm>
            <a:prstGeom prst="rect">
              <a:avLst/>
            </a:prstGeom>
            <a:noFill/>
            <a:ln/>
          </p:spPr>
          <p:txBody>
            <a:bodyPr wrap="square" rtlCol="0" anchor="t"/>
            <a:lstStyle/>
            <a:p>
              <a:pPr indent="0">
                <a:lnSpc>
                  <a:spcPts val="3503"/>
                </a:lnSpc>
                <a:buNone/>
              </a:pPr>
              <a:r>
                <a:rPr lang="en-US" altLang="zh-CN" kern="0" spc="-44" dirty="0">
                  <a:solidFill>
                    <a:srgbClr val="841AAE"/>
                  </a:solidFill>
                  <a:latin typeface="Times New Roman" panose="02020603050405020304" pitchFamily="18" charset="0"/>
                  <a:ea typeface="Source Sans Pro" pitchFamily="34" charset="-122"/>
                  <a:cs typeface="Times New Roman" panose="02020603050405020304" pitchFamily="18" charset="0"/>
                </a:rPr>
                <a:t>1</a:t>
              </a:r>
              <a:r>
                <a:rPr lang="zh-CN" altLang="en-US" kern="0" spc="-44" dirty="0">
                  <a:solidFill>
                    <a:srgbClr val="841AAE"/>
                  </a:solidFill>
                  <a:latin typeface="Times New Roman" panose="02020603050405020304" pitchFamily="18" charset="0"/>
                  <a:ea typeface="Source Sans Pro" pitchFamily="34" charset="-122"/>
                  <a:cs typeface="Times New Roman" panose="02020603050405020304" pitchFamily="18" charset="0"/>
                </a:rPr>
                <a:t>）</a:t>
              </a:r>
              <a:r>
                <a:rPr lang="zh-CN" altLang="en-US" sz="1600" kern="0" spc="-44" dirty="0">
                  <a:solidFill>
                    <a:srgbClr val="841AA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形复意单（⽤单数谓语动词</a:t>
              </a:r>
              <a:r>
                <a:rPr lang="en-US" altLang="zh-CN" sz="1600" kern="0" spc="-44" dirty="0">
                  <a:solidFill>
                    <a:srgbClr val="841AA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  <a:p>
              <a:pPr indent="457200">
                <a:lnSpc>
                  <a:spcPts val="3503"/>
                </a:lnSpc>
                <a:buNone/>
              </a:pPr>
              <a:r>
                <a:rPr lang="en-US" kern="0" spc="-44" dirty="0">
                  <a:solidFill>
                    <a:srgbClr val="272525"/>
                  </a:solidFill>
                  <a:latin typeface="Times New Roman" panose="02020603050405020304" pitchFamily="18" charset="0"/>
                  <a:ea typeface="Source Sans Pro" pitchFamily="34" charset="-122"/>
                  <a:cs typeface="Times New Roman" panose="02020603050405020304" pitchFamily="18" charset="0"/>
                </a:rPr>
                <a:t>Physics is my favorite subject</a:t>
              </a:r>
              <a:r>
                <a:rPr lang="en-US" sz="1600" kern="0" spc="-44" dirty="0">
                  <a:solidFill>
                    <a:srgbClr val="27252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 </a:t>
              </a:r>
              <a:r>
                <a:rPr lang="zh-CN" altLang="en-US" sz="1600" kern="0" spc="-44" dirty="0">
                  <a:solidFill>
                    <a:srgbClr val="27252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物理学科 </a:t>
              </a:r>
              <a:r>
                <a:rPr lang="en-US" altLang="zh-CN" sz="1600" kern="0" spc="-44" dirty="0">
                  <a:solidFill>
                    <a:srgbClr val="27252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  <a:p>
              <a:pPr indent="0">
                <a:lnSpc>
                  <a:spcPts val="3503"/>
                </a:lnSpc>
                <a:buNone/>
              </a:pPr>
              <a:endParaRPr lang="en-US" altLang="zh-CN" sz="1600" kern="0" spc="-44" dirty="0">
                <a:solidFill>
                  <a:srgbClr val="27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indent="0">
                <a:lnSpc>
                  <a:spcPts val="3503"/>
                </a:lnSpc>
                <a:buNone/>
              </a:pPr>
              <a:r>
                <a:rPr lang="en-US" altLang="zh-CN" kern="0" spc="-44" dirty="0">
                  <a:solidFill>
                    <a:srgbClr val="841AAE"/>
                  </a:solidFill>
                  <a:latin typeface="Times New Roman" panose="02020603050405020304" pitchFamily="18" charset="0"/>
                  <a:ea typeface="Source Sans Pro" pitchFamily="34" charset="-122"/>
                  <a:cs typeface="Times New Roman" panose="02020603050405020304" pitchFamily="18" charset="0"/>
                </a:rPr>
                <a:t>2) </a:t>
              </a:r>
              <a:r>
                <a:rPr lang="zh-CN" altLang="en-US" sz="1600" kern="0" spc="-44" dirty="0">
                  <a:solidFill>
                    <a:srgbClr val="841AA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形单意复 </a:t>
              </a:r>
              <a:r>
                <a:rPr lang="en-US" altLang="zh-CN" sz="1600" kern="0" spc="-44" dirty="0">
                  <a:solidFill>
                    <a:srgbClr val="841AA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(⽤</a:t>
              </a:r>
              <a:r>
                <a:rPr lang="zh-CN" altLang="en-US" sz="1600" kern="0" spc="-44" dirty="0">
                  <a:solidFill>
                    <a:srgbClr val="841AA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复数谓语动词</a:t>
              </a:r>
              <a:r>
                <a:rPr lang="en-US" altLang="zh-CN" sz="1600" kern="0" spc="-44" dirty="0">
                  <a:solidFill>
                    <a:srgbClr val="841AA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  <a:p>
              <a:pPr marL="0" indent="457200">
                <a:lnSpc>
                  <a:spcPts val="3503"/>
                </a:lnSpc>
                <a:buNone/>
              </a:pPr>
              <a:r>
                <a:rPr lang="en-US" kern="0" spc="-44" dirty="0">
                  <a:solidFill>
                    <a:srgbClr val="272525"/>
                  </a:solidFill>
                  <a:latin typeface="Times New Roman" panose="02020603050405020304" pitchFamily="18" charset="0"/>
                  <a:ea typeface="Source Sans Pro" pitchFamily="34" charset="-122"/>
                  <a:cs typeface="Times New Roman" panose="02020603050405020304" pitchFamily="18" charset="0"/>
                </a:rPr>
                <a:t>The cattle are on the hill </a:t>
              </a:r>
              <a:r>
                <a:rPr lang="en-US" sz="1600" kern="0" spc="-44" dirty="0">
                  <a:solidFill>
                    <a:srgbClr val="27252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zh-CN" altLang="en-US" sz="1600" kern="0" spc="-44" dirty="0">
                  <a:solidFill>
                    <a:srgbClr val="27252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⽜群在⼭上</a:t>
              </a:r>
              <a:r>
                <a:rPr lang="en-US" altLang="zh-CN" sz="1600" kern="0" spc="-44" dirty="0">
                  <a:solidFill>
                    <a:srgbClr val="27252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  <a:p>
              <a:pPr marL="0" indent="0">
                <a:lnSpc>
                  <a:spcPts val="3503"/>
                </a:lnSpc>
                <a:buNone/>
              </a:pPr>
              <a:endParaRPr lang="en-US" altLang="zh-CN" sz="1600" kern="0" spc="-44" dirty="0">
                <a:solidFill>
                  <a:srgbClr val="27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indent="0">
                <a:lnSpc>
                  <a:spcPts val="3503"/>
                </a:lnSpc>
                <a:buNone/>
              </a:pPr>
              <a:r>
                <a:rPr lang="en-US" altLang="zh-CN" kern="0" spc="-44" dirty="0">
                  <a:solidFill>
                    <a:srgbClr val="841AAE"/>
                  </a:solidFill>
                  <a:latin typeface="Times New Roman" panose="02020603050405020304" pitchFamily="18" charset="0"/>
                  <a:ea typeface="Source Sans Pro" pitchFamily="34" charset="-122"/>
                  <a:cs typeface="Times New Roman" panose="02020603050405020304" pitchFamily="18" charset="0"/>
                </a:rPr>
                <a:t>3)</a:t>
              </a:r>
              <a:r>
                <a:rPr lang="zh-CN" altLang="en-US" sz="1600" kern="0" spc="-44" dirty="0">
                  <a:solidFill>
                    <a:srgbClr val="841AA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单复数同形名词 </a:t>
              </a:r>
              <a:r>
                <a:rPr lang="en-US" altLang="zh-CN" sz="1600" kern="0" spc="-44" dirty="0">
                  <a:solidFill>
                    <a:srgbClr val="841AA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 </a:t>
              </a:r>
              <a:r>
                <a:rPr lang="zh-CN" altLang="en-US" sz="1600" kern="0" spc="-44" dirty="0">
                  <a:solidFill>
                    <a:srgbClr val="841AA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单</a:t>
              </a:r>
              <a:r>
                <a:rPr lang="en-US" altLang="zh-CN" sz="1600" kern="0" spc="-44" dirty="0">
                  <a:solidFill>
                    <a:srgbClr val="841AA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/</a:t>
              </a:r>
              <a:r>
                <a:rPr lang="zh-CN" altLang="en-US" sz="1600" kern="0" spc="-44" dirty="0">
                  <a:solidFill>
                    <a:srgbClr val="841AA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复数谓语动词均可</a:t>
              </a:r>
              <a:r>
                <a:rPr lang="en-US" altLang="zh-CN" sz="1600" kern="0" spc="-44" dirty="0">
                  <a:solidFill>
                    <a:srgbClr val="841AA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r>
                <a:rPr lang="zh-CN" altLang="en-US" sz="1600" kern="0" spc="-44" dirty="0">
                  <a:solidFill>
                    <a:srgbClr val="841AA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要看其具体意义</a:t>
              </a:r>
            </a:p>
            <a:p>
              <a:pPr marL="0" indent="457200">
                <a:lnSpc>
                  <a:spcPts val="3503"/>
                </a:lnSpc>
                <a:buNone/>
              </a:pPr>
              <a:r>
                <a:rPr lang="en-US" kern="0" spc="-44" dirty="0">
                  <a:solidFill>
                    <a:srgbClr val="272525"/>
                  </a:solidFill>
                  <a:latin typeface="Times New Roman" panose="02020603050405020304" pitchFamily="18" charset="0"/>
                  <a:ea typeface="Source Sans Pro" pitchFamily="34" charset="-122"/>
                  <a:cs typeface="Times New Roman" panose="02020603050405020304" pitchFamily="18" charset="0"/>
                </a:rPr>
                <a:t>A sheep is eating grass.</a:t>
              </a:r>
            </a:p>
            <a:p>
              <a:pPr marL="0" indent="457200">
                <a:lnSpc>
                  <a:spcPts val="3503"/>
                </a:lnSpc>
                <a:buNone/>
              </a:pPr>
              <a:r>
                <a:rPr lang="en-US" kern="0" spc="-44" dirty="0">
                  <a:solidFill>
                    <a:srgbClr val="272525"/>
                  </a:solidFill>
                  <a:latin typeface="Times New Roman" panose="02020603050405020304" pitchFamily="18" charset="0"/>
                  <a:ea typeface="Source Sans Pro" pitchFamily="34" charset="-122"/>
                  <a:cs typeface="Times New Roman" panose="02020603050405020304" pitchFamily="18" charset="0"/>
                </a:rPr>
                <a:t>The sheep are eating grass. </a:t>
              </a:r>
            </a:p>
            <a:p>
              <a:pPr marL="0" indent="457200">
                <a:lnSpc>
                  <a:spcPts val="3503"/>
                </a:lnSpc>
                <a:buNone/>
              </a:pPr>
              <a:r>
                <a:rPr lang="zh-CN" altLang="en-US" sz="1600" kern="0" spc="-44" dirty="0">
                  <a:solidFill>
                    <a:srgbClr val="841AA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类似名词 </a:t>
              </a:r>
              <a:r>
                <a:rPr lang="en-US" altLang="zh-CN" kern="0" spc="-44" dirty="0">
                  <a:solidFill>
                    <a:srgbClr val="841AAE"/>
                  </a:solidFill>
                  <a:latin typeface="Times New Roman" panose="02020603050405020304" pitchFamily="18" charset="0"/>
                  <a:ea typeface="Source Sans Pro" pitchFamily="34" charset="-122"/>
                  <a:cs typeface="Times New Roman" panose="02020603050405020304" pitchFamily="18" charset="0"/>
                </a:rPr>
                <a:t>: </a:t>
              </a:r>
              <a:r>
                <a:rPr lang="en-US" kern="0" spc="-44" dirty="0">
                  <a:solidFill>
                    <a:srgbClr val="841AAE"/>
                  </a:solidFill>
                  <a:latin typeface="Times New Roman" panose="02020603050405020304" pitchFamily="18" charset="0"/>
                  <a:ea typeface="Source Sans Pro" pitchFamily="34" charset="-122"/>
                  <a:cs typeface="Times New Roman" panose="02020603050405020304" pitchFamily="18" charset="0"/>
                </a:rPr>
                <a:t>deer, means, series. species</a:t>
              </a:r>
            </a:p>
            <a:p>
              <a:pPr marL="0" indent="0">
                <a:lnSpc>
                  <a:spcPts val="3503"/>
                </a:lnSpc>
                <a:buNone/>
              </a:pP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Shape 10">
              <a:extLst>
                <a:ext uri="{FF2B5EF4-FFF2-40B4-BE49-F238E27FC236}">
                  <a16:creationId xmlns:a16="http://schemas.microsoft.com/office/drawing/2014/main" id="{4EAD3BA4-D6B7-C3C5-60E0-BF00A0809969}"/>
                </a:ext>
              </a:extLst>
            </p:cNvPr>
            <p:cNvSpPr/>
            <p:nvPr/>
          </p:nvSpPr>
          <p:spPr>
            <a:xfrm>
              <a:off x="378361" y="2425998"/>
              <a:ext cx="625554" cy="625554"/>
            </a:xfrm>
            <a:prstGeom prst="roundRect">
              <a:avLst>
                <a:gd name="adj" fmla="val 20002"/>
              </a:avLst>
            </a:prstGeom>
            <a:solidFill>
              <a:srgbClr val="F0D4F7"/>
            </a:solidFill>
            <a:ln w="15240">
              <a:solidFill>
                <a:srgbClr val="D6BADD"/>
              </a:solidFill>
              <a:prstDash val="solid"/>
            </a:ln>
          </p:spPr>
        </p:sp>
        <p:sp>
          <p:nvSpPr>
            <p:cNvPr id="21" name="Text 11">
              <a:extLst>
                <a:ext uri="{FF2B5EF4-FFF2-40B4-BE49-F238E27FC236}">
                  <a16:creationId xmlns:a16="http://schemas.microsoft.com/office/drawing/2014/main" id="{3683C931-5547-9E90-F208-8A3925A0D960}"/>
                </a:ext>
              </a:extLst>
            </p:cNvPr>
            <p:cNvSpPr/>
            <p:nvPr/>
          </p:nvSpPr>
          <p:spPr>
            <a:xfrm>
              <a:off x="576600" y="2478147"/>
              <a:ext cx="228957" cy="521256"/>
            </a:xfrm>
            <a:prstGeom prst="rect">
              <a:avLst/>
            </a:prstGeom>
            <a:noFill/>
            <a:ln/>
          </p:spPr>
          <p:txBody>
            <a:bodyPr wrap="none" rtlCol="0" anchor="t"/>
            <a:lstStyle/>
            <a:p>
              <a:pPr marL="0" indent="0" algn="ctr">
                <a:lnSpc>
                  <a:spcPts val="4105"/>
                </a:lnSpc>
                <a:buNone/>
              </a:pPr>
              <a:r>
                <a:rPr lang="en-US" sz="3284" b="1" kern="0" spc="-66" dirty="0">
                  <a:solidFill>
                    <a:srgbClr val="272525"/>
                  </a:solidFill>
                  <a:latin typeface="adonis-web" pitchFamily="34" charset="0"/>
                  <a:ea typeface="adonis-web" pitchFamily="34" charset="-122"/>
                </a:rPr>
                <a:t>4</a:t>
              </a:r>
              <a:endParaRPr lang="en-US" sz="3284" dirty="0"/>
            </a:p>
          </p:txBody>
        </p:sp>
        <p:sp>
          <p:nvSpPr>
            <p:cNvPr id="22" name="文本框 21">
              <a:extLst>
                <a:ext uri="{FF2B5EF4-FFF2-40B4-BE49-F238E27FC236}">
                  <a16:creationId xmlns:a16="http://schemas.microsoft.com/office/drawing/2014/main" id="{AD6A7161-3CF7-266E-72B9-DD86DE2AD521}"/>
                </a:ext>
              </a:extLst>
            </p:cNvPr>
            <p:cNvSpPr txBox="1"/>
            <p:nvPr/>
          </p:nvSpPr>
          <p:spPr>
            <a:xfrm>
              <a:off x="6918841" y="2544964"/>
              <a:ext cx="7411452" cy="5420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indent="0">
                <a:lnSpc>
                  <a:spcPts val="3503"/>
                </a:lnSpc>
                <a:buNone/>
              </a:pPr>
              <a:r>
                <a:rPr lang="en-US" altLang="zh-CN" kern="0" spc="-44" dirty="0">
                  <a:solidFill>
                    <a:srgbClr val="841AAE"/>
                  </a:solidFill>
                  <a:latin typeface="Times New Roman" panose="02020603050405020304" pitchFamily="18" charset="0"/>
                  <a:ea typeface="Source Sans Pro" pitchFamily="34" charset="-122"/>
                  <a:cs typeface="Times New Roman" panose="02020603050405020304" pitchFamily="18" charset="0"/>
                </a:rPr>
                <a:t>4</a:t>
              </a:r>
              <a:r>
                <a:rPr lang="en-US" altLang="zh-CN" sz="1600" kern="0" spc="-44" dirty="0">
                  <a:solidFill>
                    <a:srgbClr val="841AAE"/>
                  </a:solidFill>
                  <a:latin typeface="Times New Roman" panose="02020603050405020304" pitchFamily="18" charset="0"/>
                  <a:ea typeface="Source Sans Pro" pitchFamily="34" charset="-122"/>
                  <a:cs typeface="Times New Roman" panose="02020603050405020304" pitchFamily="18" charset="0"/>
                </a:rPr>
                <a:t>) </a:t>
              </a:r>
              <a:r>
                <a:rPr lang="zh-CN" altLang="en-US" sz="1600" kern="0" spc="-44" dirty="0">
                  <a:solidFill>
                    <a:srgbClr val="841AAE"/>
                  </a:solidFill>
                  <a:latin typeface="Times New Roman" panose="02020603050405020304" pitchFamily="18" charset="0"/>
                  <a:ea typeface="Source Sans Pro" pitchFamily="34" charset="-122"/>
                  <a:cs typeface="Times New Roman" panose="02020603050405020304" pitchFamily="18" charset="0"/>
                </a:rPr>
                <a:t>集合名词 </a:t>
              </a:r>
              <a:r>
                <a:rPr lang="en-US" altLang="zh-CN" sz="1600" kern="0" spc="-44" dirty="0">
                  <a:solidFill>
                    <a:srgbClr val="841AAE"/>
                  </a:solidFill>
                  <a:latin typeface="Times New Roman" panose="02020603050405020304" pitchFamily="18" charset="0"/>
                  <a:ea typeface="Source Sans Pro" pitchFamily="34" charset="-122"/>
                  <a:cs typeface="Times New Roman" panose="02020603050405020304" pitchFamily="18" charset="0"/>
                </a:rPr>
                <a:t>( </a:t>
              </a:r>
              <a:r>
                <a:rPr lang="zh-CN" altLang="en-US" sz="1600" kern="0" spc="-44" dirty="0">
                  <a:solidFill>
                    <a:srgbClr val="841AAE"/>
                  </a:solidFill>
                  <a:latin typeface="Times New Roman" panose="02020603050405020304" pitchFamily="18" charset="0"/>
                  <a:ea typeface="Source Sans Pro" pitchFamily="34" charset="-122"/>
                  <a:cs typeface="Times New Roman" panose="02020603050405020304" pitchFamily="18" charset="0"/>
                </a:rPr>
                <a:t>单</a:t>
              </a:r>
              <a:r>
                <a:rPr lang="en-US" altLang="zh-CN" sz="1600" kern="0" spc="-44" dirty="0">
                  <a:solidFill>
                    <a:srgbClr val="841AAE"/>
                  </a:solidFill>
                  <a:latin typeface="Times New Roman" panose="02020603050405020304" pitchFamily="18" charset="0"/>
                  <a:ea typeface="Source Sans Pro" pitchFamily="34" charset="-122"/>
                  <a:cs typeface="Times New Roman" panose="02020603050405020304" pitchFamily="18" charset="0"/>
                </a:rPr>
                <a:t>/</a:t>
              </a:r>
              <a:r>
                <a:rPr lang="zh-CN" altLang="en-US" sz="1600" kern="0" spc="-44" dirty="0">
                  <a:solidFill>
                    <a:srgbClr val="841AAE"/>
                  </a:solidFill>
                  <a:latin typeface="Times New Roman" panose="02020603050405020304" pitchFamily="18" charset="0"/>
                  <a:ea typeface="Source Sans Pro" pitchFamily="34" charset="-122"/>
                  <a:cs typeface="Times New Roman" panose="02020603050405020304" pitchFamily="18" charset="0"/>
                </a:rPr>
                <a:t>复数谓语动词均可</a:t>
              </a:r>
              <a:r>
                <a:rPr lang="en-US" altLang="zh-CN" sz="1600" kern="0" spc="-44" dirty="0">
                  <a:solidFill>
                    <a:srgbClr val="841AAE"/>
                  </a:solidFill>
                  <a:latin typeface="Times New Roman" panose="02020603050405020304" pitchFamily="18" charset="0"/>
                  <a:ea typeface="Source Sans Pro" pitchFamily="34" charset="-122"/>
                  <a:cs typeface="Times New Roman" panose="02020603050405020304" pitchFamily="18" charset="0"/>
                </a:rPr>
                <a:t>)</a:t>
              </a:r>
              <a:r>
                <a:rPr lang="zh-CN" altLang="en-US" sz="1600" kern="0" spc="-44" dirty="0">
                  <a:solidFill>
                    <a:srgbClr val="841AAE"/>
                  </a:solidFill>
                  <a:latin typeface="Times New Roman" panose="02020603050405020304" pitchFamily="18" charset="0"/>
                  <a:ea typeface="Source Sans Pro" pitchFamily="34" charset="-122"/>
                  <a:cs typeface="Times New Roman" panose="02020603050405020304" pitchFamily="18" charset="0"/>
                </a:rPr>
                <a:t> 要其具体意义</a:t>
              </a:r>
            </a:p>
            <a:p>
              <a:pPr marL="0" indent="457200">
                <a:lnSpc>
                  <a:spcPts val="3503"/>
                </a:lnSpc>
                <a:buNone/>
              </a:pPr>
              <a:r>
                <a:rPr lang="zh-CN" altLang="en-US" kern="0" spc="-44" dirty="0">
                  <a:solidFill>
                    <a:srgbClr val="841AAE"/>
                  </a:solidFill>
                  <a:latin typeface="Times New Roman" panose="02020603050405020304" pitchFamily="18" charset="0"/>
                  <a:ea typeface="Source Sans Pro" pitchFamily="34" charset="-122"/>
                  <a:cs typeface="Times New Roman" panose="02020603050405020304" pitchFamily="18" charset="0"/>
                </a:rPr>
                <a:t>①</a:t>
              </a:r>
              <a:r>
                <a:rPr lang="zh-CN" altLang="en-US" sz="1600" kern="0" spc="-44" dirty="0">
                  <a:solidFill>
                    <a:srgbClr val="841AAE"/>
                  </a:solidFill>
                  <a:latin typeface="Times New Roman" panose="02020603050405020304" pitchFamily="18" charset="0"/>
                  <a:ea typeface="Source Sans Pro" pitchFamily="34" charset="-122"/>
                  <a:cs typeface="Times New Roman" panose="02020603050405020304" pitchFamily="18" charset="0"/>
                </a:rPr>
                <a:t>有些名词既可表集合</a:t>
              </a:r>
              <a:r>
                <a:rPr lang="en-US" altLang="zh-CN" sz="1600" kern="0" spc="-44" dirty="0">
                  <a:solidFill>
                    <a:srgbClr val="841AAE"/>
                  </a:solidFill>
                  <a:latin typeface="Times New Roman" panose="02020603050405020304" pitchFamily="18" charset="0"/>
                  <a:ea typeface="Source Sans Pro" pitchFamily="34" charset="-122"/>
                  <a:cs typeface="Times New Roman" panose="02020603050405020304" pitchFamily="18" charset="0"/>
                </a:rPr>
                <a:t>, </a:t>
              </a:r>
              <a:r>
                <a:rPr lang="zh-CN" altLang="en-US" sz="1600" kern="0" spc="-44" dirty="0">
                  <a:solidFill>
                    <a:srgbClr val="841AAE"/>
                  </a:solidFill>
                  <a:latin typeface="Times New Roman" panose="02020603050405020304" pitchFamily="18" charset="0"/>
                  <a:ea typeface="Source Sans Pro" pitchFamily="34" charset="-122"/>
                  <a:cs typeface="Times New Roman" panose="02020603050405020304" pitchFamily="18" charset="0"/>
                </a:rPr>
                <a:t>（单数意义），⼜可表集合中的全部成员（复数意义</a:t>
              </a:r>
              <a:r>
                <a:rPr lang="en-US" altLang="zh-CN" sz="1600" kern="0" spc="-44" dirty="0">
                  <a:solidFill>
                    <a:srgbClr val="841AAE"/>
                  </a:solidFill>
                  <a:latin typeface="Times New Roman" panose="02020603050405020304" pitchFamily="18" charset="0"/>
                  <a:ea typeface="Source Sans Pro" pitchFamily="34" charset="-122"/>
                  <a:cs typeface="Times New Roman" panose="02020603050405020304" pitchFamily="18" charset="0"/>
                </a:rPr>
                <a:t>)</a:t>
              </a:r>
            </a:p>
            <a:p>
              <a:pPr marL="0" indent="457200">
                <a:lnSpc>
                  <a:spcPts val="3503"/>
                </a:lnSpc>
                <a:buNone/>
              </a:pPr>
              <a:r>
                <a:rPr lang="en-US" altLang="zh-CN" kern="0" spc="-44" dirty="0">
                  <a:solidFill>
                    <a:srgbClr val="272525"/>
                  </a:solidFill>
                  <a:latin typeface="Times New Roman" panose="02020603050405020304" pitchFamily="18" charset="0"/>
                  <a:ea typeface="Source Sans Pro" pitchFamily="34" charset="-122"/>
                  <a:cs typeface="Times New Roman" panose="02020603050405020304" pitchFamily="18" charset="0"/>
                </a:rPr>
                <a:t>The rabbit’s </a:t>
              </a:r>
              <a:r>
                <a:rPr lang="en-US" altLang="zh-CN" kern="0" spc="-44" dirty="0">
                  <a:solidFill>
                    <a:srgbClr val="841AAE"/>
                  </a:solidFill>
                  <a:latin typeface="Times New Roman" panose="02020603050405020304" pitchFamily="18" charset="0"/>
                  <a:ea typeface="Source Sans Pro" pitchFamily="34" charset="-122"/>
                  <a:cs typeface="Times New Roman" panose="02020603050405020304" pitchFamily="18" charset="0"/>
                </a:rPr>
                <a:t>family</a:t>
              </a:r>
              <a:r>
                <a:rPr lang="en-US" altLang="zh-CN" kern="0" spc="-44" dirty="0">
                  <a:solidFill>
                    <a:srgbClr val="272525"/>
                  </a:solidFill>
                  <a:latin typeface="Times New Roman" panose="02020603050405020304" pitchFamily="18" charset="0"/>
                  <a:ea typeface="Source Sans Pro" pitchFamily="34" charset="-122"/>
                  <a:cs typeface="Times New Roman" panose="02020603050405020304" pitchFamily="18" charset="0"/>
                </a:rPr>
                <a:t> is huge.</a:t>
              </a:r>
            </a:p>
            <a:p>
              <a:pPr marL="0" indent="457200">
                <a:lnSpc>
                  <a:spcPts val="3503"/>
                </a:lnSpc>
                <a:buNone/>
              </a:pPr>
              <a:r>
                <a:rPr lang="en-US" altLang="zh-CN" kern="0" spc="-44" dirty="0">
                  <a:solidFill>
                    <a:srgbClr val="272525"/>
                  </a:solidFill>
                  <a:latin typeface="Times New Roman" panose="02020603050405020304" pitchFamily="18" charset="0"/>
                  <a:ea typeface="Source Sans Pro" pitchFamily="34" charset="-122"/>
                  <a:cs typeface="Times New Roman" panose="02020603050405020304" pitchFamily="18" charset="0"/>
                </a:rPr>
                <a:t>The rabbit’s </a:t>
              </a:r>
              <a:r>
                <a:rPr lang="en-US" altLang="zh-CN" kern="0" spc="-44" dirty="0">
                  <a:solidFill>
                    <a:srgbClr val="841AAE"/>
                  </a:solidFill>
                  <a:latin typeface="Times New Roman" panose="02020603050405020304" pitchFamily="18" charset="0"/>
                  <a:ea typeface="Source Sans Pro" pitchFamily="34" charset="-122"/>
                  <a:cs typeface="Times New Roman" panose="02020603050405020304" pitchFamily="18" charset="0"/>
                </a:rPr>
                <a:t>family</a:t>
              </a:r>
              <a:r>
                <a:rPr lang="en-US" altLang="zh-CN" kern="0" spc="-44" dirty="0">
                  <a:solidFill>
                    <a:srgbClr val="272525"/>
                  </a:solidFill>
                  <a:latin typeface="Times New Roman" panose="02020603050405020304" pitchFamily="18" charset="0"/>
                  <a:ea typeface="Source Sans Pro" pitchFamily="34" charset="-122"/>
                  <a:cs typeface="Times New Roman" panose="02020603050405020304" pitchFamily="18" charset="0"/>
                </a:rPr>
                <a:t> are all at home. </a:t>
              </a:r>
            </a:p>
            <a:p>
              <a:pPr marL="0" indent="457200">
                <a:lnSpc>
                  <a:spcPts val="3503"/>
                </a:lnSpc>
                <a:buNone/>
              </a:pPr>
              <a:r>
                <a:rPr lang="zh-CN" altLang="en-US" sz="1600" kern="0" spc="-44" dirty="0">
                  <a:solidFill>
                    <a:srgbClr val="841AAE"/>
                  </a:solidFill>
                  <a:latin typeface="Times New Roman" panose="02020603050405020304" pitchFamily="18" charset="0"/>
                  <a:ea typeface="Source Sans Pro" pitchFamily="34" charset="-122"/>
                  <a:cs typeface="Times New Roman" panose="02020603050405020304" pitchFamily="18" charset="0"/>
                </a:rPr>
                <a:t>类似名词 </a:t>
              </a:r>
              <a:r>
                <a:rPr lang="en-US" altLang="zh-CN" sz="1600" kern="0" spc="-44" dirty="0">
                  <a:solidFill>
                    <a:srgbClr val="841AAE"/>
                  </a:solidFill>
                  <a:latin typeface="Times New Roman" panose="02020603050405020304" pitchFamily="18" charset="0"/>
                  <a:ea typeface="Source Sans Pro" pitchFamily="34" charset="-122"/>
                  <a:cs typeface="Times New Roman" panose="02020603050405020304" pitchFamily="18" charset="0"/>
                </a:rPr>
                <a:t>: </a:t>
              </a:r>
              <a:r>
                <a:rPr lang="en-US" altLang="zh-CN" kern="0" spc="-44" dirty="0">
                  <a:solidFill>
                    <a:srgbClr val="841AAE"/>
                  </a:solidFill>
                  <a:latin typeface="Times New Roman" panose="02020603050405020304" pitchFamily="18" charset="0"/>
                  <a:ea typeface="Source Sans Pro" pitchFamily="34" charset="-122"/>
                  <a:cs typeface="Times New Roman" panose="02020603050405020304" pitchFamily="18" charset="0"/>
                </a:rPr>
                <a:t>army, audience, police, team </a:t>
              </a:r>
            </a:p>
            <a:p>
              <a:pPr marL="0" indent="457200">
                <a:lnSpc>
                  <a:spcPts val="3503"/>
                </a:lnSpc>
                <a:buNone/>
              </a:pPr>
              <a:endParaRPr lang="en-US" altLang="zh-CN" kern="0" spc="-44" dirty="0">
                <a:solidFill>
                  <a:srgbClr val="841AAE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endParaRPr>
            </a:p>
            <a:p>
              <a:pPr marL="0" indent="457200">
                <a:lnSpc>
                  <a:spcPts val="3503"/>
                </a:lnSpc>
                <a:buNone/>
              </a:pPr>
              <a:r>
                <a:rPr lang="zh-CN" altLang="en-US" kern="0" spc="-44" dirty="0">
                  <a:solidFill>
                    <a:srgbClr val="841AAE"/>
                  </a:solidFill>
                  <a:latin typeface="Times New Roman" panose="02020603050405020304" pitchFamily="18" charset="0"/>
                  <a:ea typeface="Source Sans Pro" pitchFamily="34" charset="-122"/>
                  <a:cs typeface="Times New Roman" panose="02020603050405020304" pitchFamily="18" charset="0"/>
                </a:rPr>
                <a:t>②</a:t>
              </a:r>
              <a:r>
                <a:rPr lang="zh-CN" altLang="en-US" sz="1600" kern="0" spc="-44" dirty="0">
                  <a:solidFill>
                    <a:srgbClr val="841AA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只能表示⼀个类别的事物</a:t>
              </a:r>
              <a:r>
                <a:rPr lang="en-US" altLang="zh-CN" sz="1600" kern="0" spc="-44" dirty="0">
                  <a:solidFill>
                    <a:srgbClr val="841AAE"/>
                  </a:solidFill>
                  <a:latin typeface="Times New Roman" panose="02020603050405020304" pitchFamily="18" charset="0"/>
                  <a:ea typeface="Source Sans Pro" pitchFamily="34" charset="-122"/>
                  <a:cs typeface="Times New Roman" panose="02020603050405020304" pitchFamily="18" charset="0"/>
                </a:rPr>
                <a:t>, </a:t>
              </a:r>
              <a:r>
                <a:rPr lang="zh-CN" altLang="en-US" sz="1600" kern="0" spc="-44" dirty="0">
                  <a:solidFill>
                    <a:srgbClr val="841AA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只能⽤单数谓语动词</a:t>
              </a:r>
            </a:p>
            <a:p>
              <a:pPr marL="0" indent="457200">
                <a:lnSpc>
                  <a:spcPts val="3503"/>
                </a:lnSpc>
                <a:buNone/>
              </a:pPr>
              <a:r>
                <a:rPr lang="en-US" altLang="zh-CN" kern="0" spc="-44" dirty="0">
                  <a:solidFill>
                    <a:srgbClr val="272525"/>
                  </a:solidFill>
                  <a:latin typeface="Times New Roman" panose="02020603050405020304" pitchFamily="18" charset="0"/>
                  <a:ea typeface="Source Sans Pro" pitchFamily="34" charset="-122"/>
                  <a:cs typeface="Times New Roman" panose="02020603050405020304" pitchFamily="18" charset="0"/>
                </a:rPr>
                <a:t>All the </a:t>
              </a:r>
              <a:r>
                <a:rPr lang="en-US" altLang="zh-CN" kern="0" spc="-44" dirty="0">
                  <a:solidFill>
                    <a:srgbClr val="841AAE"/>
                  </a:solidFill>
                  <a:latin typeface="Times New Roman" panose="02020603050405020304" pitchFamily="18" charset="0"/>
                  <a:ea typeface="Source Sans Pro" pitchFamily="34" charset="-122"/>
                  <a:cs typeface="Times New Roman" panose="02020603050405020304" pitchFamily="18" charset="0"/>
                </a:rPr>
                <a:t>furniture</a:t>
              </a:r>
              <a:r>
                <a:rPr lang="en-US" altLang="zh-CN" kern="0" spc="-44" dirty="0">
                  <a:solidFill>
                    <a:srgbClr val="272525"/>
                  </a:solidFill>
                  <a:latin typeface="Times New Roman" panose="02020603050405020304" pitchFamily="18" charset="0"/>
                  <a:ea typeface="Source Sans Pro" pitchFamily="34" charset="-122"/>
                  <a:cs typeface="Times New Roman" panose="02020603050405020304" pitchFamily="18" charset="0"/>
                </a:rPr>
                <a:t> here is expensive.</a:t>
              </a:r>
            </a:p>
            <a:p>
              <a:pPr marL="0" indent="457200">
                <a:lnSpc>
                  <a:spcPts val="3503"/>
                </a:lnSpc>
                <a:buNone/>
              </a:pPr>
              <a:endParaRPr lang="en-US" altLang="zh-CN" kern="0" spc="-44" dirty="0">
                <a:solidFill>
                  <a:srgbClr val="272525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endParaRPr>
            </a:p>
            <a:p>
              <a:pPr indent="457200">
                <a:lnSpc>
                  <a:spcPts val="3503"/>
                </a:lnSpc>
                <a:buNone/>
              </a:pPr>
              <a:r>
                <a:rPr lang="en-US" altLang="zh-CN" kern="0" spc="-44" dirty="0">
                  <a:solidFill>
                    <a:srgbClr val="841AAE"/>
                  </a:solidFill>
                  <a:latin typeface="Times New Roman" panose="02020603050405020304" pitchFamily="18" charset="0"/>
                  <a:ea typeface="Source Sans Pro" pitchFamily="34" charset="-122"/>
                  <a:cs typeface="Times New Roman" panose="02020603050405020304" pitchFamily="18" charset="0"/>
                </a:rPr>
                <a:t>③</a:t>
              </a:r>
              <a:r>
                <a:rPr lang="en-US" altLang="zh-CN" sz="1600" kern="0" spc="-44" dirty="0">
                  <a:solidFill>
                    <a:srgbClr val="841AA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the +</a:t>
              </a:r>
              <a:r>
                <a:rPr lang="zh-CN" altLang="en-US" sz="1600" kern="0" spc="-44" dirty="0">
                  <a:solidFill>
                    <a:srgbClr val="841AA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形容词可视作集合名词，表单 </a:t>
              </a:r>
              <a:r>
                <a:rPr lang="en-US" altLang="zh-CN" sz="1600" kern="0" spc="-44" dirty="0">
                  <a:solidFill>
                    <a:srgbClr val="841AA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/</a:t>
              </a:r>
              <a:r>
                <a:rPr lang="zh-CN" altLang="en-US" sz="1600" kern="0" spc="-44" dirty="0">
                  <a:solidFill>
                    <a:srgbClr val="841AA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复数意义</a:t>
              </a:r>
            </a:p>
            <a:p>
              <a:pPr marL="0" indent="457200">
                <a:lnSpc>
                  <a:spcPts val="3503"/>
                </a:lnSpc>
                <a:buNone/>
              </a:pPr>
              <a:r>
                <a:rPr lang="en-US" altLang="zh-CN" kern="0" spc="-44" dirty="0">
                  <a:solidFill>
                    <a:srgbClr val="841AAE"/>
                  </a:solidFill>
                  <a:latin typeface="Times New Roman" panose="02020603050405020304" pitchFamily="18" charset="0"/>
                  <a:ea typeface="Source Sans Pro" pitchFamily="34" charset="-122"/>
                  <a:cs typeface="Times New Roman" panose="02020603050405020304" pitchFamily="18" charset="0"/>
                </a:rPr>
                <a:t>The young </a:t>
              </a:r>
              <a:r>
                <a:rPr lang="en-US" altLang="zh-CN" kern="0" spc="-44" dirty="0">
                  <a:solidFill>
                    <a:srgbClr val="272525"/>
                  </a:solidFill>
                  <a:latin typeface="Times New Roman" panose="02020603050405020304" pitchFamily="18" charset="0"/>
                  <a:ea typeface="Source Sans Pro" pitchFamily="34" charset="-122"/>
                  <a:cs typeface="Times New Roman" panose="02020603050405020304" pitchFamily="18" charset="0"/>
                </a:rPr>
                <a:t>are expected to learn from the old. </a:t>
              </a:r>
            </a:p>
            <a:p>
              <a:pPr marL="0" indent="457200">
                <a:lnSpc>
                  <a:spcPts val="3503"/>
                </a:lnSpc>
                <a:buNone/>
              </a:pPr>
              <a:r>
                <a:rPr lang="en-US" altLang="zh-CN" kern="0" spc="-44" dirty="0">
                  <a:solidFill>
                    <a:srgbClr val="841AAE"/>
                  </a:solidFill>
                  <a:latin typeface="Times New Roman" panose="02020603050405020304" pitchFamily="18" charset="0"/>
                  <a:ea typeface="Source Sans Pro" pitchFamily="34" charset="-122"/>
                  <a:cs typeface="Times New Roman" panose="02020603050405020304" pitchFamily="18" charset="0"/>
                </a:rPr>
                <a:t>The new </a:t>
              </a:r>
              <a:r>
                <a:rPr lang="en-US" altLang="zh-CN" kern="0" spc="-44" dirty="0">
                  <a:solidFill>
                    <a:srgbClr val="272525"/>
                  </a:solidFill>
                  <a:latin typeface="Times New Roman" panose="02020603050405020304" pitchFamily="18" charset="0"/>
                  <a:ea typeface="Source Sans Pro" pitchFamily="34" charset="-122"/>
                  <a:cs typeface="Times New Roman" panose="02020603050405020304" pitchFamily="18" charset="0"/>
                </a:rPr>
                <a:t>is going to replace the old.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6116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sp>
        <p:nvSpPr>
          <p:cNvPr id="3" name="Shape 0"/>
          <p:cNvSpPr/>
          <p:nvPr/>
        </p:nvSpPr>
        <p:spPr>
          <a:xfrm>
            <a:off x="0" y="0"/>
            <a:ext cx="14630400" cy="8910638"/>
          </a:xfrm>
          <a:prstGeom prst="rect">
            <a:avLst/>
          </a:prstGeom>
          <a:solidFill>
            <a:srgbClr val="FFFFFF">
              <a:alpha val="75000"/>
            </a:srgbClr>
          </a:solidFill>
          <a:ln/>
        </p:spPr>
        <p:txBody>
          <a:bodyPr/>
          <a:lstStyle/>
          <a:p>
            <a:endParaRPr lang="zh-CN" altLang="en-US" dirty="0"/>
          </a:p>
        </p:txBody>
      </p:sp>
      <p:sp>
        <p:nvSpPr>
          <p:cNvPr id="4" name="Text 1"/>
          <p:cNvSpPr/>
          <p:nvPr/>
        </p:nvSpPr>
        <p:spPr>
          <a:xfrm>
            <a:off x="1042630" y="764619"/>
            <a:ext cx="6951345" cy="868799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>
              <a:lnSpc>
                <a:spcPts val="6842"/>
              </a:lnSpc>
              <a:buNone/>
            </a:pPr>
            <a:r>
              <a:rPr lang="en-US" sz="5474" b="1" kern="0" spc="-109" dirty="0">
                <a:solidFill>
                  <a:srgbClr val="000000"/>
                </a:solidFill>
                <a:latin typeface="adonis-web" pitchFamily="34" charset="0"/>
                <a:ea typeface="adonis-web" pitchFamily="34" charset="-122"/>
                <a:cs typeface="adonis-web" pitchFamily="34" charset="-120"/>
              </a:rPr>
              <a:t>就近一致 (原则)</a:t>
            </a:r>
            <a:endParaRPr lang="en-US" sz="5474" dirty="0"/>
          </a:p>
        </p:txBody>
      </p:sp>
      <p:pic>
        <p:nvPicPr>
          <p:cNvPr id="5" name="Image 1" descr="preencod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2630" y="2050494"/>
            <a:ext cx="1390174" cy="3871198"/>
          </a:xfrm>
          <a:prstGeom prst="rect">
            <a:avLst/>
          </a:prstGeom>
        </p:spPr>
      </p:pic>
      <p:sp>
        <p:nvSpPr>
          <p:cNvPr id="6" name="Text 2"/>
          <p:cNvSpPr/>
          <p:nvPr/>
        </p:nvSpPr>
        <p:spPr>
          <a:xfrm>
            <a:off x="2849880" y="2328505"/>
            <a:ext cx="10737890" cy="8686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 algn="l">
              <a:lnSpc>
                <a:spcPts val="3421"/>
              </a:lnSpc>
              <a:buNone/>
            </a:pPr>
            <a:r>
              <a:rPr lang="en-US" sz="2737" b="1" kern="0" spc="-55" dirty="0">
                <a:solidFill>
                  <a:srgbClr val="272525"/>
                </a:solidFill>
                <a:latin typeface="adonis-web" pitchFamily="34" charset="0"/>
                <a:ea typeface="adonis-web" pitchFamily="34" charset="-122"/>
                <a:cs typeface="adonis-web" pitchFamily="34" charset="-120"/>
              </a:rPr>
              <a:t>由以下连接两个名词或代词作主语时，谓语动词与离它最近的主语/</a:t>
            </a:r>
            <a:r>
              <a:rPr lang="en-US" sz="2737" b="1" kern="0" spc="-55" dirty="0" err="1">
                <a:solidFill>
                  <a:srgbClr val="272525"/>
                </a:solidFill>
                <a:latin typeface="adonis-web" pitchFamily="34" charset="0"/>
                <a:ea typeface="adonis-web" pitchFamily="34" charset="-122"/>
                <a:cs typeface="adonis-web" pitchFamily="34" charset="-120"/>
              </a:rPr>
              <a:t>名词保持</a:t>
            </a:r>
            <a:r>
              <a:rPr lang="zh-CN" altLang="en-US" sz="2737" b="1" kern="0" spc="-55" dirty="0">
                <a:solidFill>
                  <a:srgbClr val="272525"/>
                </a:solidFill>
                <a:latin typeface="adonis-web" pitchFamily="34" charset="0"/>
                <a:ea typeface="adonis-web" pitchFamily="34" charset="-122"/>
                <a:cs typeface="adonis-web" pitchFamily="34" charset="-120"/>
              </a:rPr>
              <a:t>一</a:t>
            </a:r>
            <a:r>
              <a:rPr lang="en-US" sz="2737" b="1" kern="0" spc="-55" dirty="0">
                <a:solidFill>
                  <a:srgbClr val="272525"/>
                </a:solidFill>
                <a:latin typeface="adonis-web" pitchFamily="34" charset="0"/>
                <a:ea typeface="adonis-web" pitchFamily="34" charset="-122"/>
                <a:cs typeface="adonis-web" pitchFamily="34" charset="-120"/>
              </a:rPr>
              <a:t>致：</a:t>
            </a:r>
            <a:endParaRPr lang="en-US" sz="2737" dirty="0"/>
          </a:p>
        </p:txBody>
      </p:sp>
      <p:sp>
        <p:nvSpPr>
          <p:cNvPr id="7" name="Text 3"/>
          <p:cNvSpPr/>
          <p:nvPr/>
        </p:nvSpPr>
        <p:spPr>
          <a:xfrm>
            <a:off x="2849880" y="3363992"/>
            <a:ext cx="10737890" cy="444818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l">
              <a:lnSpc>
                <a:spcPts val="3503"/>
              </a:lnSpc>
              <a:buNone/>
            </a:pPr>
            <a:r>
              <a:rPr lang="en-US" sz="2000" kern="0" spc="-44" dirty="0">
                <a:solidFill>
                  <a:srgbClr val="272525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or,</a:t>
            </a:r>
          </a:p>
        </p:txBody>
      </p:sp>
      <p:sp>
        <p:nvSpPr>
          <p:cNvPr id="8" name="Text 4"/>
          <p:cNvSpPr/>
          <p:nvPr/>
        </p:nvSpPr>
        <p:spPr>
          <a:xfrm>
            <a:off x="2849880" y="3975616"/>
            <a:ext cx="10737890" cy="444818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>
              <a:lnSpc>
                <a:spcPts val="3503"/>
              </a:lnSpc>
            </a:pPr>
            <a:r>
              <a:rPr lang="en-US" sz="2000" kern="0" spc="-44" dirty="0">
                <a:solidFill>
                  <a:srgbClr val="272525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either… or… </a:t>
            </a:r>
          </a:p>
        </p:txBody>
      </p:sp>
      <p:sp>
        <p:nvSpPr>
          <p:cNvPr id="9" name="Text 5"/>
          <p:cNvSpPr/>
          <p:nvPr/>
        </p:nvSpPr>
        <p:spPr>
          <a:xfrm>
            <a:off x="2849880" y="4587240"/>
            <a:ext cx="10737890" cy="444818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>
              <a:lnSpc>
                <a:spcPts val="3503"/>
              </a:lnSpc>
            </a:pPr>
            <a:r>
              <a:rPr lang="en-US" sz="2000" kern="0" spc="-44" dirty="0">
                <a:solidFill>
                  <a:srgbClr val="272525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neither…nor…</a:t>
            </a:r>
          </a:p>
        </p:txBody>
      </p:sp>
      <p:sp>
        <p:nvSpPr>
          <p:cNvPr id="10" name="Text 6"/>
          <p:cNvSpPr/>
          <p:nvPr/>
        </p:nvSpPr>
        <p:spPr>
          <a:xfrm>
            <a:off x="2849880" y="5198864"/>
            <a:ext cx="10737890" cy="444818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>
              <a:lnSpc>
                <a:spcPts val="3503"/>
              </a:lnSpc>
            </a:pPr>
            <a:r>
              <a:rPr lang="en-US" sz="2000" kern="0" spc="-44" dirty="0">
                <a:solidFill>
                  <a:srgbClr val="272525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 not only…but also…</a:t>
            </a:r>
          </a:p>
        </p:txBody>
      </p:sp>
      <p:pic>
        <p:nvPicPr>
          <p:cNvPr id="11" name="Image 2" descr="preencode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2630" y="5921693"/>
            <a:ext cx="1390174" cy="2224326"/>
          </a:xfrm>
          <a:prstGeom prst="rect">
            <a:avLst/>
          </a:prstGeom>
        </p:spPr>
      </p:pic>
      <p:sp>
        <p:nvSpPr>
          <p:cNvPr id="12" name="Text 7"/>
          <p:cNvSpPr/>
          <p:nvPr/>
        </p:nvSpPr>
        <p:spPr>
          <a:xfrm>
            <a:off x="2849880" y="6199703"/>
            <a:ext cx="3475673" cy="434340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l">
              <a:lnSpc>
                <a:spcPts val="3421"/>
              </a:lnSpc>
              <a:buNone/>
            </a:pPr>
            <a:r>
              <a:rPr lang="en-US" sz="2737" b="1" kern="0" spc="-55" dirty="0">
                <a:solidFill>
                  <a:srgbClr val="272525"/>
                </a:solidFill>
                <a:latin typeface="adonis-web" pitchFamily="34" charset="0"/>
                <a:ea typeface="adonis-web" pitchFamily="34" charset="-122"/>
                <a:cs typeface="adonis-web" pitchFamily="34" charset="-120"/>
              </a:rPr>
              <a:t>there be 就近原则</a:t>
            </a:r>
            <a:endParaRPr lang="en-US" sz="2737" dirty="0"/>
          </a:p>
        </p:txBody>
      </p:sp>
      <p:sp>
        <p:nvSpPr>
          <p:cNvPr id="13" name="Text 8"/>
          <p:cNvSpPr/>
          <p:nvPr/>
        </p:nvSpPr>
        <p:spPr>
          <a:xfrm>
            <a:off x="2849880" y="6800850"/>
            <a:ext cx="10737890" cy="444818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>
              <a:lnSpc>
                <a:spcPts val="3503"/>
              </a:lnSpc>
            </a:pPr>
            <a:r>
              <a:rPr lang="en-US" sz="2000" kern="0" spc="-44" dirty="0">
                <a:solidFill>
                  <a:srgbClr val="272525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There </a:t>
            </a:r>
            <a:r>
              <a:rPr lang="en-US" sz="2000" kern="0" spc="-44" dirty="0">
                <a:solidFill>
                  <a:srgbClr val="C91D87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is</a:t>
            </a:r>
            <a:r>
              <a:rPr lang="en-US" sz="2000" kern="0" spc="-44" dirty="0">
                <a:solidFill>
                  <a:srgbClr val="272525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 a carrot and two apples on the table. </a:t>
            </a:r>
          </a:p>
        </p:txBody>
      </p:sp>
      <p:sp>
        <p:nvSpPr>
          <p:cNvPr id="14" name="Text 9"/>
          <p:cNvSpPr/>
          <p:nvPr/>
        </p:nvSpPr>
        <p:spPr>
          <a:xfrm>
            <a:off x="2849880" y="7412474"/>
            <a:ext cx="10737890" cy="444818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>
              <a:lnSpc>
                <a:spcPts val="3503"/>
              </a:lnSpc>
            </a:pPr>
            <a:r>
              <a:rPr lang="en-US" sz="2000" kern="0" spc="-44" dirty="0">
                <a:solidFill>
                  <a:srgbClr val="272525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There </a:t>
            </a:r>
            <a:r>
              <a:rPr lang="en-US" sz="2000" kern="0" spc="-44" dirty="0">
                <a:solidFill>
                  <a:srgbClr val="C91D87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are</a:t>
            </a:r>
            <a:r>
              <a:rPr lang="en-US" sz="2000" kern="0" spc="-44" dirty="0">
                <a:solidFill>
                  <a:srgbClr val="272525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 two apples and a carrot on the table.</a:t>
            </a:r>
          </a:p>
        </p:txBody>
      </p:sp>
      <p:sp>
        <p:nvSpPr>
          <p:cNvPr id="16" name="Text 8">
            <a:extLst>
              <a:ext uri="{FF2B5EF4-FFF2-40B4-BE49-F238E27FC236}">
                <a16:creationId xmlns:a16="http://schemas.microsoft.com/office/drawing/2014/main" id="{9D4412DA-67C2-B687-3EE2-19DDCEF6084E}"/>
              </a:ext>
            </a:extLst>
          </p:cNvPr>
          <p:cNvSpPr/>
          <p:nvPr/>
        </p:nvSpPr>
        <p:spPr>
          <a:xfrm>
            <a:off x="6606091" y="3851970"/>
            <a:ext cx="7154514" cy="1136927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>
              <a:lnSpc>
                <a:spcPts val="3503"/>
              </a:lnSpc>
            </a:pPr>
            <a:r>
              <a:rPr lang="zh-CN" altLang="en-US" sz="2000" kern="0" spc="-44" dirty="0">
                <a:solidFill>
                  <a:srgbClr val="272525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例：</a:t>
            </a:r>
            <a:r>
              <a:rPr lang="en-US" sz="2000" kern="0" spc="-44" dirty="0">
                <a:solidFill>
                  <a:srgbClr val="272525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Either you or I </a:t>
            </a:r>
            <a:r>
              <a:rPr lang="en-US" sz="2000" kern="0" spc="-44" dirty="0">
                <a:solidFill>
                  <a:srgbClr val="C91D87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am</a:t>
            </a:r>
            <a:r>
              <a:rPr lang="en-US" sz="2000" kern="0" spc="-44" dirty="0">
                <a:solidFill>
                  <a:srgbClr val="272525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 going to the party.</a:t>
            </a:r>
          </a:p>
          <a:p>
            <a:pPr>
              <a:lnSpc>
                <a:spcPts val="3503"/>
              </a:lnSpc>
            </a:pPr>
            <a:r>
              <a:rPr lang="en-US" sz="2000" kern="0" spc="-44" dirty="0">
                <a:solidFill>
                  <a:srgbClr val="272525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         Not only the rabbit but also many other animals </a:t>
            </a:r>
            <a:r>
              <a:rPr lang="en-US" sz="2000" kern="0" spc="-44" dirty="0">
                <a:solidFill>
                  <a:srgbClr val="C91D87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like</a:t>
            </a:r>
            <a:r>
              <a:rPr lang="en-US" sz="2000" kern="0" spc="-44" dirty="0">
                <a:solidFill>
                  <a:srgbClr val="272525"/>
                </a:solidFill>
                <a:latin typeface="Times New Roman" panose="02020603050405020304" pitchFamily="18" charset="0"/>
                <a:ea typeface="Source Sans Pro" pitchFamily="34" charset="-122"/>
                <a:cs typeface="Times New Roman" panose="02020603050405020304" pitchFamily="18" charset="0"/>
              </a:rPr>
              <a:t> carrots.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age 0" descr="preencoded.png">
            <a:extLst>
              <a:ext uri="{FF2B5EF4-FFF2-40B4-BE49-F238E27FC236}">
                <a16:creationId xmlns:a16="http://schemas.microsoft.com/office/drawing/2014/main" id="{8C94D764-8311-08FF-F80B-3DC638D23B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184"/>
            <a:ext cx="14630400" cy="8229600"/>
          </a:xfrm>
          <a:prstGeom prst="rect">
            <a:avLst/>
          </a:prstGeom>
        </p:spPr>
      </p:pic>
      <p:sp>
        <p:nvSpPr>
          <p:cNvPr id="25" name="Shape 0">
            <a:extLst>
              <a:ext uri="{FF2B5EF4-FFF2-40B4-BE49-F238E27FC236}">
                <a16:creationId xmlns:a16="http://schemas.microsoft.com/office/drawing/2014/main" id="{1E451B1D-7EA0-3EA8-DEC9-FCF24F005073}"/>
              </a:ext>
            </a:extLst>
          </p:cNvPr>
          <p:cNvSpPr/>
          <p:nvPr/>
        </p:nvSpPr>
        <p:spPr>
          <a:xfrm>
            <a:off x="0" y="-5184"/>
            <a:ext cx="14630400" cy="8229600"/>
          </a:xfrm>
          <a:prstGeom prst="rect">
            <a:avLst/>
          </a:prstGeom>
          <a:solidFill>
            <a:srgbClr val="FFFFFF">
              <a:alpha val="75000"/>
            </a:srgbClr>
          </a:solidFill>
          <a:ln/>
        </p:spPr>
        <p:txBody>
          <a:bodyPr/>
          <a:lstStyle/>
          <a:p>
            <a:endParaRPr lang="zh-CN" altLang="en-US" dirty="0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2DD54756-A790-C845-A85F-35391529E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275" y="3892162"/>
            <a:ext cx="1661675" cy="972548"/>
          </a:xfrm>
        </p:spPr>
        <p:txBody>
          <a:bodyPr rtlCol="0">
            <a:normAutofit fontScale="90000"/>
          </a:bodyPr>
          <a:lstStyle/>
          <a:p>
            <a:pPr rtl="0"/>
            <a:r>
              <a:rPr lang="zh-CN" altLang="en-US" sz="4800" dirty="0"/>
              <a:t>主谓一致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7EC6698-132B-1143-A2A9-00A97D9572D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913376" y="2301187"/>
            <a:ext cx="2560320" cy="443198"/>
          </a:xfrm>
        </p:spPr>
        <p:txBody>
          <a:bodyPr rtlCol="0"/>
          <a:lstStyle/>
          <a:p>
            <a:pPr rtl="0"/>
            <a:r>
              <a:rPr lang="zh-CN" altLang="en-US" dirty="0">
                <a:solidFill>
                  <a:srgbClr val="5A3579"/>
                </a:solidFill>
              </a:rPr>
              <a:t>语法一致</a:t>
            </a:r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C0015C52-08ED-464E-B7E8-24892D9C131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919908" y="4167880"/>
            <a:ext cx="2553788" cy="443198"/>
          </a:xfrm>
        </p:spPr>
        <p:txBody>
          <a:bodyPr rtlCol="0"/>
          <a:lstStyle/>
          <a:p>
            <a:pPr rtl="0"/>
            <a:r>
              <a:rPr lang="zh-CN" altLang="en-US" dirty="0">
                <a:solidFill>
                  <a:srgbClr val="5A3579"/>
                </a:solidFill>
              </a:rPr>
              <a:t>意义一致</a:t>
            </a:r>
          </a:p>
        </p:txBody>
      </p:sp>
      <p:sp>
        <p:nvSpPr>
          <p:cNvPr id="8" name="文本占位符 7">
            <a:extLst>
              <a:ext uri="{FF2B5EF4-FFF2-40B4-BE49-F238E27FC236}">
                <a16:creationId xmlns:a16="http://schemas.microsoft.com/office/drawing/2014/main" id="{B32B0C1D-C221-7C47-B7D6-77E7BDB4174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919908" y="5759381"/>
            <a:ext cx="2560320" cy="443198"/>
          </a:xfrm>
        </p:spPr>
        <p:txBody>
          <a:bodyPr rtlCol="0"/>
          <a:lstStyle/>
          <a:p>
            <a:pPr rtl="0"/>
            <a:r>
              <a:rPr lang="zh-CN" altLang="en-US" dirty="0">
                <a:solidFill>
                  <a:srgbClr val="5A3579"/>
                </a:solidFill>
              </a:rPr>
              <a:t>就近一致</a:t>
            </a:r>
          </a:p>
        </p:txBody>
      </p:sp>
      <p:sp>
        <p:nvSpPr>
          <p:cNvPr id="26" name="左大括号 25">
            <a:extLst>
              <a:ext uri="{FF2B5EF4-FFF2-40B4-BE49-F238E27FC236}">
                <a16:creationId xmlns:a16="http://schemas.microsoft.com/office/drawing/2014/main" id="{F0671DFA-1655-22FB-2393-9BF28660E02F}"/>
              </a:ext>
            </a:extLst>
          </p:cNvPr>
          <p:cNvSpPr/>
          <p:nvPr/>
        </p:nvSpPr>
        <p:spPr>
          <a:xfrm>
            <a:off x="7293426" y="1804681"/>
            <a:ext cx="575154" cy="1337658"/>
          </a:xfrm>
          <a:prstGeom prst="leftBrace">
            <a:avLst/>
          </a:prstGeom>
          <a:ln>
            <a:solidFill>
              <a:srgbClr val="7030A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5A3579"/>
              </a:solidFill>
            </a:endParaRPr>
          </a:p>
        </p:txBody>
      </p:sp>
      <p:sp>
        <p:nvSpPr>
          <p:cNvPr id="27" name="左大括号 26">
            <a:extLst>
              <a:ext uri="{FF2B5EF4-FFF2-40B4-BE49-F238E27FC236}">
                <a16:creationId xmlns:a16="http://schemas.microsoft.com/office/drawing/2014/main" id="{E36B72B6-C513-BE00-9B44-C218C9CE5DFF}"/>
              </a:ext>
            </a:extLst>
          </p:cNvPr>
          <p:cNvSpPr/>
          <p:nvPr/>
        </p:nvSpPr>
        <p:spPr>
          <a:xfrm>
            <a:off x="7293427" y="3558956"/>
            <a:ext cx="575154" cy="1638961"/>
          </a:xfrm>
          <a:prstGeom prst="leftBrace">
            <a:avLst/>
          </a:prstGeom>
          <a:ln>
            <a:solidFill>
              <a:srgbClr val="7030A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5A3579"/>
              </a:solidFill>
            </a:endParaRPr>
          </a:p>
        </p:txBody>
      </p:sp>
      <p:sp>
        <p:nvSpPr>
          <p:cNvPr id="28" name="左大括号 27">
            <a:extLst>
              <a:ext uri="{FF2B5EF4-FFF2-40B4-BE49-F238E27FC236}">
                <a16:creationId xmlns:a16="http://schemas.microsoft.com/office/drawing/2014/main" id="{8C0B6E2B-281D-25E0-F693-D9BFE5A9FC6C}"/>
              </a:ext>
            </a:extLst>
          </p:cNvPr>
          <p:cNvSpPr/>
          <p:nvPr/>
        </p:nvSpPr>
        <p:spPr>
          <a:xfrm>
            <a:off x="7293426" y="5614534"/>
            <a:ext cx="575154" cy="707641"/>
          </a:xfrm>
          <a:prstGeom prst="leftBrace">
            <a:avLst/>
          </a:prstGeom>
          <a:ln>
            <a:solidFill>
              <a:srgbClr val="7030A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5A3579"/>
              </a:solidFill>
            </a:endParaRPr>
          </a:p>
        </p:txBody>
      </p:sp>
      <p:sp>
        <p:nvSpPr>
          <p:cNvPr id="29" name="文本占位符 3">
            <a:extLst>
              <a:ext uri="{FF2B5EF4-FFF2-40B4-BE49-F238E27FC236}">
                <a16:creationId xmlns:a16="http://schemas.microsoft.com/office/drawing/2014/main" id="{00E800A3-ACB3-3C90-B799-82DC6AC56490}"/>
              </a:ext>
            </a:extLst>
          </p:cNvPr>
          <p:cNvSpPr txBox="1">
            <a:spLocks/>
          </p:cNvSpPr>
          <p:nvPr/>
        </p:nvSpPr>
        <p:spPr>
          <a:xfrm>
            <a:off x="7969880" y="1691010"/>
            <a:ext cx="2448261" cy="13943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1097280" rtl="0" eaLnBrk="1" latinLnBrk="0" hangingPunct="1">
              <a:lnSpc>
                <a:spcPct val="100000"/>
              </a:lnSpc>
              <a:spcBef>
                <a:spcPts val="480"/>
              </a:spcBef>
              <a:buFont typeface="Arial" panose="020B0604020202020204" pitchFamily="34" charset="0"/>
              <a:buNone/>
              <a:defRPr sz="2160" b="1" i="0" kern="1200"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  <a:lvl2pPr marL="82296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2024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6888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1752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16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1480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6344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000" b="0" dirty="0">
                <a:solidFill>
                  <a:srgbClr val="5A3579"/>
                </a:solidFill>
              </a:rPr>
              <a:t>单数主语</a:t>
            </a:r>
            <a:r>
              <a:rPr lang="en-US" altLang="zh-CN" sz="2000" b="0" dirty="0">
                <a:solidFill>
                  <a:srgbClr val="5A3579"/>
                </a:solidFill>
              </a:rPr>
              <a:t>/</a:t>
            </a:r>
            <a:r>
              <a:rPr lang="zh-CN" altLang="en-US" sz="2000" b="0" dirty="0">
                <a:solidFill>
                  <a:srgbClr val="5A3579"/>
                </a:solidFill>
              </a:rPr>
              <a:t>复数主语</a:t>
            </a:r>
            <a:endParaRPr lang="en-US" altLang="zh-CN" sz="2000" b="0" dirty="0">
              <a:solidFill>
                <a:srgbClr val="5A3579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2000" b="0" dirty="0">
                <a:solidFill>
                  <a:srgbClr val="5A3579"/>
                </a:solidFill>
              </a:rPr>
              <a:t>假象主语</a:t>
            </a:r>
            <a:endParaRPr lang="en-US" altLang="zh-CN" sz="2000" b="0" dirty="0">
              <a:solidFill>
                <a:srgbClr val="5A3579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2000" b="0" dirty="0">
                <a:solidFill>
                  <a:srgbClr val="5A3579"/>
                </a:solidFill>
              </a:rPr>
              <a:t>不定代词作主语</a:t>
            </a:r>
          </a:p>
        </p:txBody>
      </p:sp>
      <p:sp>
        <p:nvSpPr>
          <p:cNvPr id="30" name="文本占位符 3">
            <a:extLst>
              <a:ext uri="{FF2B5EF4-FFF2-40B4-BE49-F238E27FC236}">
                <a16:creationId xmlns:a16="http://schemas.microsoft.com/office/drawing/2014/main" id="{121109A4-448E-9998-5931-01BBF1336860}"/>
              </a:ext>
            </a:extLst>
          </p:cNvPr>
          <p:cNvSpPr txBox="1">
            <a:spLocks/>
          </p:cNvSpPr>
          <p:nvPr/>
        </p:nvSpPr>
        <p:spPr>
          <a:xfrm>
            <a:off x="7969879" y="3384817"/>
            <a:ext cx="3416450" cy="13943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1097280" rtl="0" eaLnBrk="1" latinLnBrk="0" hangingPunct="1">
              <a:lnSpc>
                <a:spcPct val="100000"/>
              </a:lnSpc>
              <a:spcBef>
                <a:spcPts val="480"/>
              </a:spcBef>
              <a:buFont typeface="Arial" panose="020B0604020202020204" pitchFamily="34" charset="0"/>
              <a:buNone/>
              <a:defRPr sz="2160" b="1" i="0" kern="1200"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  <a:lvl2pPr marL="82296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2024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6888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1752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16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1480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6344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000" b="0" dirty="0">
                <a:solidFill>
                  <a:srgbClr val="5A3579"/>
                </a:solidFill>
              </a:rPr>
              <a:t>同一个主语多种身份</a:t>
            </a:r>
            <a:endParaRPr lang="en-US" altLang="zh-CN" sz="2000" b="0" dirty="0">
              <a:solidFill>
                <a:srgbClr val="5A3579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2000" b="0" dirty="0">
                <a:solidFill>
                  <a:srgbClr val="5A3579"/>
                </a:solidFill>
              </a:rPr>
              <a:t>复数名词的单数意义</a:t>
            </a:r>
          </a:p>
          <a:p>
            <a:pPr>
              <a:lnSpc>
                <a:spcPct val="150000"/>
              </a:lnSpc>
            </a:pPr>
            <a:r>
              <a:rPr lang="zh-CN" altLang="en-US" sz="2000" b="0" dirty="0">
                <a:solidFill>
                  <a:srgbClr val="5A3579"/>
                </a:solidFill>
              </a:rPr>
              <a:t>不定代词的单复数意义</a:t>
            </a:r>
            <a:endParaRPr lang="en-US" altLang="zh-CN" sz="2000" b="0" dirty="0">
              <a:solidFill>
                <a:srgbClr val="5A3579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2000" b="0" dirty="0">
                <a:solidFill>
                  <a:srgbClr val="5A3579"/>
                </a:solidFill>
              </a:rPr>
              <a:t>名词的意和形</a:t>
            </a:r>
          </a:p>
        </p:txBody>
      </p:sp>
      <p:sp>
        <p:nvSpPr>
          <p:cNvPr id="31" name="文本占位符 3">
            <a:extLst>
              <a:ext uri="{FF2B5EF4-FFF2-40B4-BE49-F238E27FC236}">
                <a16:creationId xmlns:a16="http://schemas.microsoft.com/office/drawing/2014/main" id="{245C8E0A-1B0B-55B1-8574-6C7DDB5F0618}"/>
              </a:ext>
            </a:extLst>
          </p:cNvPr>
          <p:cNvSpPr txBox="1">
            <a:spLocks/>
          </p:cNvSpPr>
          <p:nvPr/>
        </p:nvSpPr>
        <p:spPr>
          <a:xfrm>
            <a:off x="7969879" y="5425830"/>
            <a:ext cx="2448261" cy="103518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1097280" rtl="0" eaLnBrk="1" latinLnBrk="0" hangingPunct="1">
              <a:lnSpc>
                <a:spcPct val="100000"/>
              </a:lnSpc>
              <a:spcBef>
                <a:spcPts val="480"/>
              </a:spcBef>
              <a:buFont typeface="Arial" panose="020B0604020202020204" pitchFamily="34" charset="0"/>
              <a:buNone/>
              <a:defRPr sz="2160" b="1" i="0" kern="1200"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  <a:lvl2pPr marL="82296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2024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6888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1752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16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1480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6344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000" b="0" dirty="0">
                <a:solidFill>
                  <a:srgbClr val="5A3579"/>
                </a:solidFill>
              </a:rPr>
              <a:t>or; either… or… </a:t>
            </a:r>
            <a:r>
              <a:rPr lang="zh-CN" altLang="en-US" sz="2000" b="0" dirty="0">
                <a:solidFill>
                  <a:srgbClr val="5A3579"/>
                </a:solidFill>
              </a:rPr>
              <a:t>等</a:t>
            </a:r>
            <a:endParaRPr lang="en-US" altLang="zh-CN" sz="2000" b="0" dirty="0">
              <a:solidFill>
                <a:srgbClr val="5A3579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2000" b="0" dirty="0">
                <a:solidFill>
                  <a:srgbClr val="5A3579"/>
                </a:solidFill>
              </a:rPr>
              <a:t>there be</a:t>
            </a:r>
          </a:p>
        </p:txBody>
      </p:sp>
      <p:sp>
        <p:nvSpPr>
          <p:cNvPr id="32" name="左大括号 31">
            <a:extLst>
              <a:ext uri="{FF2B5EF4-FFF2-40B4-BE49-F238E27FC236}">
                <a16:creationId xmlns:a16="http://schemas.microsoft.com/office/drawing/2014/main" id="{3F464BD3-C19A-C5A5-0F26-8572A36C0357}"/>
              </a:ext>
            </a:extLst>
          </p:cNvPr>
          <p:cNvSpPr/>
          <p:nvPr/>
        </p:nvSpPr>
        <p:spPr>
          <a:xfrm>
            <a:off x="4447647" y="2417867"/>
            <a:ext cx="1269402" cy="3517750"/>
          </a:xfrm>
          <a:prstGeom prst="leftBrace">
            <a:avLst/>
          </a:prstGeom>
          <a:ln>
            <a:solidFill>
              <a:srgbClr val="7030A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5A35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60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0" descr="preencoded.png">
            <a:extLst>
              <a:ext uri="{FF2B5EF4-FFF2-40B4-BE49-F238E27FC236}">
                <a16:creationId xmlns:a16="http://schemas.microsoft.com/office/drawing/2014/main" id="{110DF211-C119-53B4-5E7A-AA00E4C17B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184"/>
            <a:ext cx="14630400" cy="8229600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293E168C-8042-5B4E-A5A4-A5BF693AE2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70308" y="2618325"/>
            <a:ext cx="2091664" cy="1816823"/>
          </a:xfrm>
        </p:spPr>
        <p:txBody>
          <a:bodyPr rtlCol="0"/>
          <a:lstStyle/>
          <a:p>
            <a:pPr rtl="0"/>
            <a:r>
              <a:rPr lang="zh-CN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谢谢</a:t>
            </a:r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F51CA00D-226D-4275-0129-15E92EA4CE8D}"/>
              </a:ext>
            </a:extLst>
          </p:cNvPr>
          <p:cNvSpPr txBox="1"/>
          <p:nvPr/>
        </p:nvSpPr>
        <p:spPr>
          <a:xfrm>
            <a:off x="5870308" y="4781235"/>
            <a:ext cx="1793992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80" dirty="0">
                <a:solidFill>
                  <a:srgbClr val="841AAE"/>
                </a:solidFill>
              </a:rPr>
              <a:t>24.03.21</a:t>
            </a:r>
            <a:endParaRPr lang="zh-CN" altLang="en-US" sz="2880" dirty="0">
              <a:solidFill>
                <a:srgbClr val="841A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777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</TotalTime>
  <Words>686</Words>
  <Application>Microsoft Office PowerPoint</Application>
  <PresentationFormat>自定义</PresentationFormat>
  <Paragraphs>112</Paragraphs>
  <Slides>8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9" baseType="lpstr">
      <vt:lpstr>adonis-web</vt:lpstr>
      <vt:lpstr>Microsoft YaHei UI</vt:lpstr>
      <vt:lpstr>等线</vt:lpstr>
      <vt:lpstr>等线 Light</vt:lpstr>
      <vt:lpstr>方正粗黑宋简体</vt:lpstr>
      <vt:lpstr>幼圆</vt:lpstr>
      <vt:lpstr>Arial</vt:lpstr>
      <vt:lpstr>Georgia</vt:lpstr>
      <vt:lpstr>Source Sans Pro</vt:lpstr>
      <vt:lpstr>Times New Roman</vt:lpstr>
      <vt:lpstr>Office 主题​​</vt:lpstr>
      <vt:lpstr>主谓一致</vt:lpstr>
      <vt:lpstr>汉语 ：词形几乎无变化 ,动词不存在语法意义上的变位  英语：以词形变化表达语法意义 , 谓语动词的变位  </vt:lpstr>
      <vt:lpstr>PowerPoint 演示文稿</vt:lpstr>
      <vt:lpstr>PowerPoint 演示文稿</vt:lpstr>
      <vt:lpstr>PowerPoint 演示文稿</vt:lpstr>
      <vt:lpstr>PowerPoint 演示文稿</vt:lpstr>
      <vt:lpstr>主谓一致</vt:lpstr>
      <vt:lpstr>谢谢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ynn L</cp:lastModifiedBy>
  <cp:revision>4</cp:revision>
  <dcterms:created xsi:type="dcterms:W3CDTF">2024-03-20T13:50:13Z</dcterms:created>
  <dcterms:modified xsi:type="dcterms:W3CDTF">2024-03-21T03:58:22Z</dcterms:modified>
</cp:coreProperties>
</file>